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8" r:id="rId2"/>
    <p:sldId id="313" r:id="rId3"/>
    <p:sldId id="317" r:id="rId4"/>
    <p:sldId id="320" r:id="rId5"/>
    <p:sldId id="324" r:id="rId6"/>
    <p:sldId id="337" r:id="rId7"/>
    <p:sldId id="328" r:id="rId8"/>
    <p:sldId id="329" r:id="rId9"/>
    <p:sldId id="331" r:id="rId10"/>
    <p:sldId id="333" r:id="rId11"/>
    <p:sldId id="335" r:id="rId12"/>
    <p:sldId id="305" r:id="rId13"/>
    <p:sldId id="309" r:id="rId14"/>
    <p:sldId id="311" r:id="rId15"/>
    <p:sldId id="338" r:id="rId16"/>
  </p:sldIdLst>
  <p:sldSz cx="12192000" cy="6858000"/>
  <p:notesSz cx="6888163" cy="100187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C2D6F7"/>
    <a:srgbClr val="0000FF"/>
    <a:srgbClr val="5B9BD5"/>
    <a:srgbClr val="B8CAF5"/>
    <a:srgbClr val="2E75B6"/>
    <a:srgbClr val="A1AFC3"/>
    <a:srgbClr val="8497B0"/>
    <a:srgbClr val="EA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660"/>
  </p:normalViewPr>
  <p:slideViewPr>
    <p:cSldViewPr snapToGrid="0">
      <p:cViewPr varScale="1">
        <p:scale>
          <a:sx n="73" d="100"/>
          <a:sy n="73" d="100"/>
        </p:scale>
        <p:origin x="73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ru-RU"/>
          </a:p>
        </p:txBody>
      </p:sp>
      <p:sp>
        <p:nvSpPr>
          <p:cNvPr id="3" name="Дата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808F3F01-674D-4B30-A50B-CA75FAD3383B}" type="datetimeFigureOut">
              <a:rPr lang="ru-RU" smtClean="0"/>
              <a:pPr/>
              <a:t>18.05.2021</a:t>
            </a:fld>
            <a:endParaRPr lang="ru-RU"/>
          </a:p>
        </p:txBody>
      </p:sp>
      <p:sp>
        <p:nvSpPr>
          <p:cNvPr id="4" name="Образ слайда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ru-RU"/>
          </a:p>
        </p:txBody>
      </p:sp>
      <p:sp>
        <p:nvSpPr>
          <p:cNvPr id="5" name="Заметки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8364F7AA-56DD-411C-A642-1FD96E60F7E9}" type="slidenum">
              <a:rPr lang="ru-RU" smtClean="0"/>
              <a:pPr/>
              <a:t>‹#›</a:t>
            </a:fld>
            <a:endParaRPr lang="ru-RU"/>
          </a:p>
        </p:txBody>
      </p:sp>
    </p:spTree>
    <p:extLst>
      <p:ext uri="{BB962C8B-B14F-4D97-AF65-F5344CB8AC3E}">
        <p14:creationId xmlns:p14="http://schemas.microsoft.com/office/powerpoint/2010/main" val="1464352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pPr/>
              <a:t>1</a:t>
            </a:fld>
            <a:endParaRPr lang="ru-RU"/>
          </a:p>
        </p:txBody>
      </p:sp>
    </p:spTree>
    <p:extLst>
      <p:ext uri="{BB962C8B-B14F-4D97-AF65-F5344CB8AC3E}">
        <p14:creationId xmlns:p14="http://schemas.microsoft.com/office/powerpoint/2010/main" val="3369347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p:spPr>
      </p:sp>
      <p:sp>
        <p:nvSpPr>
          <p:cNvPr id="25603"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a:p>
        </p:txBody>
      </p:sp>
      <p:sp>
        <p:nvSpPr>
          <p:cNvPr id="25604" name="Номер слайда 3"/>
          <p:cNvSpPr>
            <a:spLocks noGrp="1"/>
          </p:cNvSpPr>
          <p:nvPr>
            <p:ph type="sldNum" sz="quarter" idx="5"/>
          </p:nvPr>
        </p:nvSpPr>
        <p:spPr bwMode="auto">
          <a:noFill/>
          <a:ln>
            <a:miter lim="800000"/>
            <a:headEnd/>
            <a:tailEnd/>
          </a:ln>
        </p:spPr>
        <p:txBody>
          <a:bodyPr/>
          <a:lstStyle/>
          <a:p>
            <a:fld id="{C9C80573-83E9-4CD8-93F7-C493C69250B3}" type="slidenum">
              <a:rPr lang="ru-RU"/>
              <a:pPr/>
              <a:t>2</a:t>
            </a:fld>
            <a:endParaRPr lang="ru-RU"/>
          </a:p>
        </p:txBody>
      </p:sp>
    </p:spTree>
    <p:extLst>
      <p:ext uri="{BB962C8B-B14F-4D97-AF65-F5344CB8AC3E}">
        <p14:creationId xmlns:p14="http://schemas.microsoft.com/office/powerpoint/2010/main" val="388636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bwMode="auto">
          <a:noFill/>
          <a:ln>
            <a:solidFill>
              <a:srgbClr val="000000"/>
            </a:solidFill>
            <a:miter lim="800000"/>
            <a:headEnd/>
            <a:tailEnd/>
          </a:ln>
        </p:spPr>
      </p:sp>
      <p:sp>
        <p:nvSpPr>
          <p:cNvPr id="27651"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a:p>
        </p:txBody>
      </p:sp>
      <p:sp>
        <p:nvSpPr>
          <p:cNvPr id="27652" name="Номер слайда 3"/>
          <p:cNvSpPr>
            <a:spLocks noGrp="1"/>
          </p:cNvSpPr>
          <p:nvPr>
            <p:ph type="sldNum" sz="quarter" idx="5"/>
          </p:nvPr>
        </p:nvSpPr>
        <p:spPr bwMode="auto">
          <a:noFill/>
          <a:ln>
            <a:miter lim="800000"/>
            <a:headEnd/>
            <a:tailEnd/>
          </a:ln>
        </p:spPr>
        <p:txBody>
          <a:bodyPr/>
          <a:lstStyle/>
          <a:p>
            <a:fld id="{AF7AC306-20BB-454C-8B17-BBC89440064C}" type="slidenum">
              <a:rPr lang="ru-RU"/>
              <a:pPr/>
              <a:t>3</a:t>
            </a:fld>
            <a:endParaRPr lang="ru-RU"/>
          </a:p>
        </p:txBody>
      </p:sp>
    </p:spTree>
    <p:extLst>
      <p:ext uri="{BB962C8B-B14F-4D97-AF65-F5344CB8AC3E}">
        <p14:creationId xmlns:p14="http://schemas.microsoft.com/office/powerpoint/2010/main" val="2531145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441492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2988870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335438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140621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2281258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364756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324612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2469840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4045319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93306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pPr/>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pPr/>
              <a:t>‹#›</a:t>
            </a:fld>
            <a:endParaRPr lang="ru-RU"/>
          </a:p>
        </p:txBody>
      </p:sp>
    </p:spTree>
    <p:extLst>
      <p:ext uri="{BB962C8B-B14F-4D97-AF65-F5344CB8AC3E}">
        <p14:creationId xmlns:p14="http://schemas.microsoft.com/office/powerpoint/2010/main" val="84984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14D57-0B36-4D98-A2AC-3B8073B949C4}" type="datetimeFigureOut">
              <a:rPr lang="ru-RU" smtClean="0"/>
              <a:pPr/>
              <a:t>18.05.2021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F8112-E8D2-40E5-BC1B-4B2F935AF484}" type="slidenum">
              <a:rPr lang="ru-RU" smtClean="0"/>
              <a:pPr/>
              <a:t>‹#›</a:t>
            </a:fld>
            <a:endParaRPr lang="ru-RU"/>
          </a:p>
        </p:txBody>
      </p:sp>
    </p:spTree>
    <p:extLst>
      <p:ext uri="{BB962C8B-B14F-4D97-AF65-F5344CB8AC3E}">
        <p14:creationId xmlns:p14="http://schemas.microsoft.com/office/powerpoint/2010/main" val="229126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4"/>
          <p:cNvSpPr/>
          <p:nvPr/>
        </p:nvSpPr>
        <p:spPr>
          <a:xfrm>
            <a:off x="0" y="-3"/>
            <a:ext cx="889000" cy="4909898"/>
          </a:xfrm>
          <a:prstGeom prst="rect">
            <a:avLst/>
          </a:prstGeom>
          <a:solidFill>
            <a:srgbClr val="245A8C"/>
          </a:solidFill>
        </p:spPr>
        <p:txBody>
          <a:bodyPr/>
          <a:lstStyle/>
          <a:p>
            <a:endParaRPr lang="ru-RU" sz="1200"/>
          </a:p>
        </p:txBody>
      </p:sp>
      <p:grpSp>
        <p:nvGrpSpPr>
          <p:cNvPr id="11" name="Group 2"/>
          <p:cNvGrpSpPr/>
          <p:nvPr/>
        </p:nvGrpSpPr>
        <p:grpSpPr>
          <a:xfrm>
            <a:off x="0" y="5005190"/>
            <a:ext cx="889000" cy="1852809"/>
            <a:chOff x="0" y="0"/>
            <a:chExt cx="2653030" cy="2654300"/>
          </a:xfrm>
        </p:grpSpPr>
        <p:sp>
          <p:nvSpPr>
            <p:cNvPr id="14"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p>
          </p:txBody>
        </p:sp>
      </p:grpSp>
      <p:sp>
        <p:nvSpPr>
          <p:cNvPr id="15" name="AutoShape 13"/>
          <p:cNvSpPr/>
          <p:nvPr/>
        </p:nvSpPr>
        <p:spPr>
          <a:xfrm rot="16200000" flipV="1">
            <a:off x="62444" y="5916296"/>
            <a:ext cx="1852808" cy="30600"/>
          </a:xfrm>
          <a:prstGeom prst="rect">
            <a:avLst/>
          </a:prstGeom>
          <a:solidFill>
            <a:schemeClr val="accent1">
              <a:lumMod val="75000"/>
            </a:schemeClr>
          </a:solidFill>
          <a:ln>
            <a:solidFill>
              <a:schemeClr val="accent1"/>
            </a:solidFill>
          </a:ln>
        </p:spPr>
        <p:txBody>
          <a:bodyPr/>
          <a:lstStyle/>
          <a:p>
            <a:endParaRPr lang="ru-RU" sz="1200"/>
          </a:p>
        </p:txBody>
      </p:sp>
      <p:sp>
        <p:nvSpPr>
          <p:cNvPr id="16" name="AutoShape 13"/>
          <p:cNvSpPr/>
          <p:nvPr/>
        </p:nvSpPr>
        <p:spPr>
          <a:xfrm rot="16200000">
            <a:off x="-1466102" y="2439646"/>
            <a:ext cx="4909900" cy="30600"/>
          </a:xfrm>
          <a:prstGeom prst="rect">
            <a:avLst/>
          </a:prstGeom>
          <a:solidFill>
            <a:schemeClr val="accent1">
              <a:lumMod val="75000"/>
            </a:schemeClr>
          </a:solidFill>
          <a:ln>
            <a:solidFill>
              <a:schemeClr val="accent1"/>
            </a:solidFill>
          </a:ln>
        </p:spPr>
        <p:txBody>
          <a:bodyPr/>
          <a:lstStyle/>
          <a:p>
            <a:endParaRPr lang="ru-RU" sz="1200"/>
          </a:p>
        </p:txBody>
      </p:sp>
      <p:pic>
        <p:nvPicPr>
          <p:cNvPr id="17" name="Рисунок 16"/>
          <p:cNvPicPr>
            <a:picLocks noChangeAspect="1"/>
          </p:cNvPicPr>
          <p:nvPr/>
        </p:nvPicPr>
        <p:blipFill>
          <a:blip r:embed="rId3"/>
          <a:stretch>
            <a:fillRect/>
          </a:stretch>
        </p:blipFill>
        <p:spPr>
          <a:xfrm rot="10800000">
            <a:off x="2653363" y="-2"/>
            <a:ext cx="9528885" cy="5570291"/>
          </a:xfrm>
          <a:prstGeom prst="rect">
            <a:avLst/>
          </a:prstGeom>
        </p:spPr>
      </p:pic>
      <p:pic>
        <p:nvPicPr>
          <p:cNvPr id="18" name="Рисунок 17"/>
          <p:cNvPicPr>
            <a:picLocks noChangeAspect="1"/>
          </p:cNvPicPr>
          <p:nvPr/>
        </p:nvPicPr>
        <p:blipFill>
          <a:blip r:embed="rId3"/>
          <a:stretch>
            <a:fillRect/>
          </a:stretch>
        </p:blipFill>
        <p:spPr>
          <a:xfrm>
            <a:off x="1003372" y="1328772"/>
            <a:ext cx="9763756" cy="5529228"/>
          </a:xfrm>
          <a:prstGeom prst="rect">
            <a:avLst/>
          </a:prstGeom>
        </p:spPr>
      </p:pic>
      <p:pic>
        <p:nvPicPr>
          <p:cNvPr id="19" name="Рисунок 18">
            <a:extLst>
              <a:ext uri="{FF2B5EF4-FFF2-40B4-BE49-F238E27FC236}">
                <a16:creationId xmlns:a16="http://schemas.microsoft.com/office/drawing/2014/main" id="{EBE80217-B244-4FAE-B924-94EE8EA4791B}"/>
              </a:ext>
            </a:extLst>
          </p:cNvPr>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186247" y="2785143"/>
            <a:ext cx="2843723" cy="2895600"/>
          </a:xfrm>
          <a:prstGeom prst="rect">
            <a:avLst/>
          </a:prstGeom>
        </p:spPr>
      </p:pic>
      <p:sp>
        <p:nvSpPr>
          <p:cNvPr id="20" name="Заголовок 1"/>
          <p:cNvSpPr txBox="1">
            <a:spLocks/>
          </p:cNvSpPr>
          <p:nvPr/>
        </p:nvSpPr>
        <p:spPr>
          <a:xfrm>
            <a:off x="1033972" y="0"/>
            <a:ext cx="11148275" cy="209007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endParaRP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МУДДАТИДАН ОЛДИН ОВОЗ БЕРИШНИ </a:t>
            </a: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ТАШКИЛ ЭТИШ, САЙЛОВ КУНИГА </a:t>
            </a: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ТАЙЁРГАРЛИК</a:t>
            </a:r>
            <a:endParaRPr lang="ru-RU" sz="3600" b="1" dirty="0">
              <a:solidFill>
                <a:srgbClr val="245A8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5560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5324475" y="2120211"/>
            <a:ext cx="6476983" cy="3693319"/>
          </a:xfrm>
          <a:prstGeom prst="rect">
            <a:avLst/>
          </a:prstGeom>
        </p:spPr>
        <p:txBody>
          <a:bodyPr wrap="square" lIns="0" tIns="0" rIns="0" bIns="0">
            <a:spAutoFit/>
          </a:bodyPr>
          <a:lstStyle/>
          <a:p>
            <a:pPr>
              <a:defRPr/>
            </a:pPr>
            <a:r>
              <a:rPr lang="uz-Cyrl-UZ" sz="2000" b="1" dirty="0">
                <a:latin typeface="Arial" panose="020B0604020202020204" pitchFamily="34" charset="0"/>
                <a:cs typeface="Arial" panose="020B0604020202020204" pitchFamily="34" charset="0"/>
              </a:rPr>
              <a:t>Ўзбекистон Республикаси Ташқи ишлар вазирлиги МСКга </a:t>
            </a:r>
            <a:r>
              <a:rPr lang="uz-Cyrl-UZ" sz="2000" b="1" dirty="0" smtClean="0">
                <a:latin typeface="Arial" panose="020B0604020202020204" pitchFamily="34" charset="0"/>
                <a:cs typeface="Arial" panose="020B0604020202020204" pitchFamily="34" charset="0"/>
              </a:rPr>
              <a:t>Ўзбекистон Республикасининг </a:t>
            </a:r>
            <a:r>
              <a:rPr lang="uz-Cyrl-UZ" sz="2000" b="1" dirty="0">
                <a:latin typeface="Arial" panose="020B0604020202020204" pitchFamily="34" charset="0"/>
                <a:cs typeface="Arial" panose="020B0604020202020204" pitchFamily="34" charset="0"/>
              </a:rPr>
              <a:t>чет давлатлардаги </a:t>
            </a:r>
            <a:r>
              <a:rPr lang="uz-Cyrl-UZ" sz="2000" b="1" dirty="0" smtClean="0">
                <a:latin typeface="Arial" panose="020B0604020202020204" pitchFamily="34" charset="0"/>
                <a:cs typeface="Arial" panose="020B0604020202020204" pitchFamily="34" charset="0"/>
              </a:rPr>
              <a:t>дипломатик </a:t>
            </a:r>
            <a:r>
              <a:rPr lang="uz-Cyrl-UZ" sz="2000" b="1" dirty="0">
                <a:latin typeface="Arial" panose="020B0604020202020204" pitchFamily="34" charset="0"/>
                <a:cs typeface="Arial" panose="020B0604020202020204" pitchFamily="34" charset="0"/>
              </a:rPr>
              <a:t>ва бошқа ваколатхоналари ҳузурида тузилган сайлов </a:t>
            </a:r>
            <a:r>
              <a:rPr lang="uz-Cyrl-UZ" sz="2000" b="1" dirty="0" smtClean="0">
                <a:latin typeface="Arial" panose="020B0604020202020204" pitchFamily="34" charset="0"/>
                <a:cs typeface="Arial" panose="020B0604020202020204" pitchFamily="34" charset="0"/>
              </a:rPr>
              <a:t>участкаларидаги сайловчилар </a:t>
            </a:r>
            <a:r>
              <a:rPr lang="uz-Cyrl-UZ" sz="2000" b="1" dirty="0">
                <a:latin typeface="Arial" panose="020B0604020202020204" pitchFamily="34" charset="0"/>
                <a:cs typeface="Arial" panose="020B0604020202020204" pitchFamily="34" charset="0"/>
              </a:rPr>
              <a:t>сони ҳақида маълумот тақдим этади</a:t>
            </a:r>
            <a:r>
              <a:rPr lang="uz-Cyrl-UZ" sz="2000" b="1" dirty="0" smtClean="0">
                <a:latin typeface="Arial" panose="020B0604020202020204" pitchFamily="34" charset="0"/>
                <a:cs typeface="Arial" panose="020B0604020202020204" pitchFamily="34" charset="0"/>
              </a:rPr>
              <a:t>.</a:t>
            </a:r>
            <a:endParaRPr lang="uz-Cyrl-UZ" sz="2000" b="1" dirty="0">
              <a:latin typeface="Arial" panose="020B0604020202020204" pitchFamily="34" charset="0"/>
              <a:cs typeface="Arial" panose="020B0604020202020204" pitchFamily="34" charset="0"/>
            </a:endParaRPr>
          </a:p>
          <a:p>
            <a:pPr>
              <a:defRPr/>
            </a:pPr>
            <a:endParaRPr lang="uz-Cyrl-UZ" sz="2000" b="1" dirty="0" smtClean="0">
              <a:latin typeface="Arial" panose="020B0604020202020204" pitchFamily="34" charset="0"/>
              <a:cs typeface="Arial" panose="020B0604020202020204" pitchFamily="34" charset="0"/>
            </a:endParaRPr>
          </a:p>
          <a:p>
            <a:pPr>
              <a:defRPr/>
            </a:pPr>
            <a:r>
              <a:rPr lang="uz-Cyrl-UZ" sz="2000" b="1" dirty="0">
                <a:latin typeface="Arial" panose="020B0604020202020204" pitchFamily="34" charset="0"/>
                <a:cs typeface="Arial" panose="020B0604020202020204" pitchFamily="34" charset="0"/>
              </a:rPr>
              <a:t>Ўзбекистон Республикаси Ташқи ишлар вазирлиги томонидан тақдим этилган маълумотлар асосида Марказий сайлов комиссияси сайлов бюллетенларининг тайёрланиши ва етказиб берилишини таъминлайди</a:t>
            </a:r>
            <a:r>
              <a:rPr lang="uz-Cyrl-UZ" sz="2000" b="1" dirty="0" smtClean="0">
                <a:latin typeface="Arial" panose="020B0604020202020204" pitchFamily="34" charset="0"/>
                <a:cs typeface="Arial" panose="020B0604020202020204" pitchFamily="34" charset="0"/>
              </a:rPr>
              <a:t>.</a:t>
            </a:r>
            <a:endParaRPr lang="uz-Cyrl-UZ" sz="2000" b="1" dirty="0">
              <a:latin typeface="Arial" panose="020B0604020202020204" pitchFamily="34" charset="0"/>
              <a:cs typeface="Arial" panose="020B0604020202020204" pitchFamily="34" charset="0"/>
            </a:endParaRPr>
          </a:p>
        </p:txBody>
      </p:sp>
      <p:pic>
        <p:nvPicPr>
          <p:cNvPr id="5127" name="Picture 7"/>
          <p:cNvPicPr>
            <a:picLocks noChangeAspect="1"/>
          </p:cNvPicPr>
          <p:nvPr/>
        </p:nvPicPr>
        <p:blipFill>
          <a:blip r:embed="rId2"/>
          <a:srcRect/>
          <a:stretch>
            <a:fillRect/>
          </a:stretch>
        </p:blipFill>
        <p:spPr bwMode="auto">
          <a:xfrm>
            <a:off x="597111" y="2377039"/>
            <a:ext cx="4302399" cy="3366192"/>
          </a:xfrm>
          <a:prstGeom prst="rect">
            <a:avLst/>
          </a:prstGeom>
          <a:noFill/>
          <a:ln w="9525">
            <a:noFill/>
            <a:miter lim="800000"/>
            <a:headEnd/>
            <a:tailEnd/>
          </a:ln>
        </p:spPr>
      </p:pic>
      <p:sp>
        <p:nvSpPr>
          <p:cNvPr id="13"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4"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ru-RU" sz="2800" b="1" dirty="0">
                <a:solidFill>
                  <a:schemeClr val="bg1"/>
                </a:solidFill>
                <a:latin typeface="Arial" panose="020B0604020202020204" pitchFamily="34" charset="0"/>
                <a:cs typeface="Arial" panose="020B0604020202020204" pitchFamily="34" charset="0"/>
              </a:rPr>
              <a:t>МУДДАТИДАН ОЛДИН ОВОЗ БЕРИШНИ ТАШКИЛ ЭТИШ, </a:t>
            </a:r>
          </a:p>
          <a:p>
            <a:pPr algn="ctr">
              <a:lnSpc>
                <a:spcPct val="100000"/>
              </a:lnSpc>
            </a:pPr>
            <a:r>
              <a:rPr lang="ru-RU" sz="2800" b="1" dirty="0">
                <a:solidFill>
                  <a:schemeClr val="bg1"/>
                </a:solidFill>
                <a:latin typeface="Arial" panose="020B0604020202020204" pitchFamily="34" charset="0"/>
                <a:cs typeface="Arial" panose="020B0604020202020204" pitchFamily="34" charset="0"/>
              </a:rPr>
              <a:t>САЙЛОВ КУНИГА ТАЙЁРГАРЛИК</a:t>
            </a:r>
          </a:p>
        </p:txBody>
      </p:sp>
      <p:grpSp>
        <p:nvGrpSpPr>
          <p:cNvPr id="20" name="Google Shape;4692;p55"/>
          <p:cNvGrpSpPr/>
          <p:nvPr/>
        </p:nvGrpSpPr>
        <p:grpSpPr>
          <a:xfrm>
            <a:off x="359868" y="1322776"/>
            <a:ext cx="11441590" cy="577035"/>
            <a:chOff x="4411970" y="3101019"/>
            <a:chExt cx="1094872" cy="147837"/>
          </a:xfrm>
        </p:grpSpPr>
        <p:sp>
          <p:nvSpPr>
            <p:cNvPr id="21"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22"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23" name="Прямоугольник 22"/>
          <p:cNvSpPr/>
          <p:nvPr/>
        </p:nvSpPr>
        <p:spPr>
          <a:xfrm>
            <a:off x="2281075" y="1408958"/>
            <a:ext cx="9374245" cy="400110"/>
          </a:xfrm>
          <a:prstGeom prst="rect">
            <a:avLst/>
          </a:prstGeom>
        </p:spPr>
        <p:txBody>
          <a:bodyPr wrap="square">
            <a:spAutoFit/>
          </a:bodyPr>
          <a:lstStyle/>
          <a:p>
            <a:pPr algn="ctr"/>
            <a:r>
              <a:rPr lang="uz-Cyrl-UZ" sz="2000" b="1" dirty="0" smtClean="0">
                <a:solidFill>
                  <a:srgbClr val="0070C0"/>
                </a:solidFill>
                <a:latin typeface="Arial" panose="020B0604020202020204" pitchFamily="34" charset="0"/>
                <a:cs typeface="Arial" panose="020B0604020202020204" pitchFamily="34" charset="0"/>
              </a:rPr>
              <a:t>Хорижий сайлов участкалари</a:t>
            </a:r>
            <a:endParaRPr lang="ru-RU" sz="2000" b="1" dirty="0">
              <a:solidFill>
                <a:srgbClr val="0070C0"/>
              </a:solidFill>
              <a:latin typeface="Arial" panose="020B0604020202020204" pitchFamily="34" charset="0"/>
              <a:cs typeface="Arial" panose="020B0604020202020204" pitchFamily="34" charset="0"/>
            </a:endParaRPr>
          </a:p>
        </p:txBody>
      </p:sp>
      <p:cxnSp>
        <p:nvCxnSpPr>
          <p:cNvPr id="24" name="Прямая соединительная линия 23"/>
          <p:cNvCxnSpPr/>
          <p:nvPr/>
        </p:nvCxnSpPr>
        <p:spPr>
          <a:xfrm>
            <a:off x="5324475" y="4083552"/>
            <a:ext cx="633084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Рисунок 3"/>
          <p:cNvPicPr>
            <a:picLocks noChangeAspect="1"/>
          </p:cNvPicPr>
          <p:nvPr/>
        </p:nvPicPr>
        <p:blipFill>
          <a:blip r:embed="rId2"/>
          <a:srcRect r="5830"/>
          <a:stretch>
            <a:fillRect/>
          </a:stretch>
        </p:blipFill>
        <p:spPr bwMode="auto">
          <a:xfrm>
            <a:off x="1581817" y="2563925"/>
            <a:ext cx="952733" cy="739594"/>
          </a:xfrm>
          <a:prstGeom prst="rect">
            <a:avLst/>
          </a:prstGeom>
          <a:noFill/>
          <a:ln w="9525">
            <a:noFill/>
            <a:miter lim="800000"/>
            <a:headEnd/>
            <a:tailEnd/>
          </a:ln>
        </p:spPr>
      </p:pic>
      <p:sp>
        <p:nvSpPr>
          <p:cNvPr id="6149" name="AutoShape 4"/>
          <p:cNvSpPr>
            <a:spLocks noChangeArrowheads="1"/>
          </p:cNvSpPr>
          <p:nvPr/>
        </p:nvSpPr>
        <p:spPr bwMode="auto">
          <a:xfrm>
            <a:off x="2836402" y="4802910"/>
            <a:ext cx="7810500" cy="739594"/>
          </a:xfrm>
          <a:prstGeom prst="rect">
            <a:avLst/>
          </a:prstGeom>
          <a:solidFill>
            <a:srgbClr val="004A94">
              <a:alpha val="6667"/>
            </a:srgbClr>
          </a:solidFill>
          <a:ln w="9525">
            <a:noFill/>
            <a:miter lim="800000"/>
            <a:headEnd/>
            <a:tailEnd/>
          </a:ln>
        </p:spPr>
        <p:txBody>
          <a:bodyPr lIns="60954" tIns="30477" rIns="60954" bIns="30477"/>
          <a:lstStyle/>
          <a:p>
            <a:pPr algn="ctr"/>
            <a:r>
              <a:rPr lang="uz-Cyrl-UZ" sz="2000" dirty="0">
                <a:latin typeface="Arial" pitchFamily="34" charset="0"/>
                <a:cs typeface="Arial" pitchFamily="34" charset="0"/>
              </a:rPr>
              <a:t>Участка сайлов комиссияси томонидан тасдиқланмаган сайлов бюллетенлари овозларни санаб чиқишда ҳисобга олинмайди.</a:t>
            </a:r>
            <a:endParaRPr lang="ru-RU" sz="2000" dirty="0">
              <a:latin typeface="Arial" pitchFamily="34" charset="0"/>
              <a:cs typeface="Arial" pitchFamily="34" charset="0"/>
            </a:endParaRPr>
          </a:p>
        </p:txBody>
      </p:sp>
      <p:pic>
        <p:nvPicPr>
          <p:cNvPr id="6150" name="Рисунок 28"/>
          <p:cNvPicPr>
            <a:picLocks noChangeAspect="1"/>
          </p:cNvPicPr>
          <p:nvPr/>
        </p:nvPicPr>
        <p:blipFill>
          <a:blip r:embed="rId3"/>
          <a:srcRect/>
          <a:stretch>
            <a:fillRect/>
          </a:stretch>
        </p:blipFill>
        <p:spPr bwMode="auto">
          <a:xfrm>
            <a:off x="1468862" y="4802910"/>
            <a:ext cx="1065687" cy="739594"/>
          </a:xfrm>
          <a:prstGeom prst="rect">
            <a:avLst/>
          </a:prstGeom>
          <a:noFill/>
          <a:ln w="9525">
            <a:noFill/>
            <a:miter lim="800000"/>
            <a:headEnd/>
            <a:tailEnd/>
          </a:ln>
        </p:spPr>
      </p:pic>
      <p:pic>
        <p:nvPicPr>
          <p:cNvPr id="6151" name="Рисунок 31"/>
          <p:cNvPicPr>
            <a:picLocks noChangeAspect="1"/>
          </p:cNvPicPr>
          <p:nvPr/>
        </p:nvPicPr>
        <p:blipFill>
          <a:blip r:embed="rId4"/>
          <a:srcRect/>
          <a:stretch>
            <a:fillRect/>
          </a:stretch>
        </p:blipFill>
        <p:spPr bwMode="auto">
          <a:xfrm>
            <a:off x="1509819" y="3686733"/>
            <a:ext cx="978388" cy="739594"/>
          </a:xfrm>
          <a:prstGeom prst="rect">
            <a:avLst/>
          </a:prstGeom>
          <a:noFill/>
          <a:ln w="9525">
            <a:noFill/>
            <a:miter lim="800000"/>
            <a:headEnd/>
            <a:tailEnd/>
          </a:ln>
        </p:spPr>
      </p:pic>
      <p:sp>
        <p:nvSpPr>
          <p:cNvPr id="11"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2"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ru-RU" sz="2800" b="1" dirty="0">
                <a:solidFill>
                  <a:schemeClr val="bg1"/>
                </a:solidFill>
                <a:latin typeface="Arial" panose="020B0604020202020204" pitchFamily="34" charset="0"/>
                <a:cs typeface="Arial" panose="020B0604020202020204" pitchFamily="34" charset="0"/>
              </a:rPr>
              <a:t>МУДДАТИДАН ОЛДИН ОВОЗ БЕРИШНИ ТАШКИЛ ЭТИШ, </a:t>
            </a:r>
          </a:p>
          <a:p>
            <a:pPr algn="ctr">
              <a:lnSpc>
                <a:spcPct val="100000"/>
              </a:lnSpc>
            </a:pPr>
            <a:r>
              <a:rPr lang="ru-RU" sz="2800" b="1" dirty="0">
                <a:solidFill>
                  <a:schemeClr val="bg1"/>
                </a:solidFill>
                <a:latin typeface="Arial" panose="020B0604020202020204" pitchFamily="34" charset="0"/>
                <a:cs typeface="Arial" panose="020B0604020202020204" pitchFamily="34" charset="0"/>
              </a:rPr>
              <a:t>САЙЛОВ КУНИГА ТАЙЁРГАРЛИК</a:t>
            </a:r>
          </a:p>
        </p:txBody>
      </p:sp>
      <p:grpSp>
        <p:nvGrpSpPr>
          <p:cNvPr id="18" name="Google Shape;4692;p55"/>
          <p:cNvGrpSpPr/>
          <p:nvPr/>
        </p:nvGrpSpPr>
        <p:grpSpPr>
          <a:xfrm>
            <a:off x="359868" y="1322776"/>
            <a:ext cx="11441590" cy="577035"/>
            <a:chOff x="4411970" y="3101019"/>
            <a:chExt cx="1094872" cy="147837"/>
          </a:xfrm>
        </p:grpSpPr>
        <p:sp>
          <p:nvSpPr>
            <p:cNvPr id="19"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20"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21" name="Прямоугольник 20"/>
          <p:cNvSpPr/>
          <p:nvPr/>
        </p:nvSpPr>
        <p:spPr>
          <a:xfrm>
            <a:off x="2281075" y="1408958"/>
            <a:ext cx="9374245" cy="400110"/>
          </a:xfrm>
          <a:prstGeom prst="rect">
            <a:avLst/>
          </a:prstGeom>
        </p:spPr>
        <p:txBody>
          <a:bodyPr wrap="square">
            <a:spAutoFit/>
          </a:bodyPr>
          <a:lstStyle/>
          <a:p>
            <a:pPr algn="ctr"/>
            <a:r>
              <a:rPr lang="uz-Cyrl-UZ" sz="2000" b="1" dirty="0" smtClean="0">
                <a:solidFill>
                  <a:srgbClr val="0070C0"/>
                </a:solidFill>
                <a:latin typeface="Arial" panose="020B0604020202020204" pitchFamily="34" charset="0"/>
                <a:cs typeface="Arial" panose="020B0604020202020204" pitchFamily="34" charset="0"/>
              </a:rPr>
              <a:t>Сайлов бюллетенларини расмийлаштириш </a:t>
            </a:r>
            <a:endParaRPr lang="ru-RU" sz="2000" b="1" dirty="0">
              <a:solidFill>
                <a:srgbClr val="0070C0"/>
              </a:solidFill>
              <a:latin typeface="Arial" panose="020B0604020202020204" pitchFamily="34" charset="0"/>
              <a:cs typeface="Arial" panose="020B0604020202020204" pitchFamily="34" charset="0"/>
            </a:endParaRPr>
          </a:p>
        </p:txBody>
      </p:sp>
      <p:sp>
        <p:nvSpPr>
          <p:cNvPr id="26" name="AutoShape 4"/>
          <p:cNvSpPr>
            <a:spLocks noChangeArrowheads="1"/>
          </p:cNvSpPr>
          <p:nvPr/>
        </p:nvSpPr>
        <p:spPr bwMode="auto">
          <a:xfrm>
            <a:off x="2836402" y="3686733"/>
            <a:ext cx="7810500" cy="739594"/>
          </a:xfrm>
          <a:prstGeom prst="rect">
            <a:avLst/>
          </a:prstGeom>
          <a:solidFill>
            <a:srgbClr val="004A94">
              <a:alpha val="6667"/>
            </a:srgbClr>
          </a:solidFill>
          <a:ln w="9525">
            <a:noFill/>
            <a:miter lim="800000"/>
            <a:headEnd/>
            <a:tailEnd/>
          </a:ln>
        </p:spPr>
        <p:txBody>
          <a:bodyPr lIns="60954" tIns="30477" rIns="60954" bIns="30477"/>
          <a:lstStyle/>
          <a:p>
            <a:pPr algn="ctr"/>
            <a:r>
              <a:rPr lang="uz-Cyrl-UZ" sz="2000" dirty="0">
                <a:latin typeface="Arial" pitchFamily="34" charset="0"/>
                <a:cs typeface="Arial" pitchFamily="34" charset="0"/>
              </a:rPr>
              <a:t>Имзолар участка сайлов комиссиясининг муҳри билан тасдиқланади. </a:t>
            </a:r>
            <a:endParaRPr lang="ru-RU" sz="2000" dirty="0">
              <a:latin typeface="Arial" pitchFamily="34" charset="0"/>
              <a:cs typeface="Arial" pitchFamily="34" charset="0"/>
            </a:endParaRPr>
          </a:p>
        </p:txBody>
      </p:sp>
      <p:sp>
        <p:nvSpPr>
          <p:cNvPr id="27" name="AutoShape 4"/>
          <p:cNvSpPr>
            <a:spLocks noChangeArrowheads="1"/>
          </p:cNvSpPr>
          <p:nvPr/>
        </p:nvSpPr>
        <p:spPr bwMode="auto">
          <a:xfrm>
            <a:off x="2836402" y="2563925"/>
            <a:ext cx="7810500" cy="739594"/>
          </a:xfrm>
          <a:prstGeom prst="rect">
            <a:avLst/>
          </a:prstGeom>
          <a:solidFill>
            <a:srgbClr val="004A94">
              <a:alpha val="6667"/>
            </a:srgbClr>
          </a:solidFill>
          <a:ln w="9525">
            <a:noFill/>
            <a:miter lim="800000"/>
            <a:headEnd/>
            <a:tailEnd/>
          </a:ln>
        </p:spPr>
        <p:txBody>
          <a:bodyPr lIns="60954" tIns="30477" rIns="60954" bIns="30477"/>
          <a:lstStyle/>
          <a:p>
            <a:pPr algn="ctr"/>
            <a:r>
              <a:rPr lang="uz-Cyrl-UZ" sz="2000" dirty="0">
                <a:latin typeface="Arial" pitchFamily="34" charset="0"/>
                <a:cs typeface="Arial" pitchFamily="34" charset="0"/>
              </a:rPr>
              <a:t>Сайлов бюллетени ўнг томонининг юқори бурчагига участка сайлов комиссиясининг икки аъзоси имзо қўяди.</a:t>
            </a:r>
            <a:endParaRPr lang="ru-RU"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8"/>
          <p:cNvSpPr/>
          <p:nvPr/>
        </p:nvSpPr>
        <p:spPr>
          <a:xfrm>
            <a:off x="5200677" y="1268882"/>
            <a:ext cx="103100" cy="5589118"/>
          </a:xfrm>
          <a:prstGeom prst="rect">
            <a:avLst/>
          </a:prstGeom>
          <a:solidFill>
            <a:srgbClr val="F8CF2C"/>
          </a:solidFill>
        </p:spPr>
      </p:sp>
      <p:grpSp>
        <p:nvGrpSpPr>
          <p:cNvPr id="5" name="Group 9"/>
          <p:cNvGrpSpPr/>
          <p:nvPr/>
        </p:nvGrpSpPr>
        <p:grpSpPr>
          <a:xfrm>
            <a:off x="5105021" y="2385293"/>
            <a:ext cx="298408" cy="298408"/>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grpSp>
        <p:nvGrpSpPr>
          <p:cNvPr id="9" name="Group 11"/>
          <p:cNvGrpSpPr/>
          <p:nvPr/>
        </p:nvGrpSpPr>
        <p:grpSpPr>
          <a:xfrm>
            <a:off x="5096312" y="4274220"/>
            <a:ext cx="298408" cy="298408"/>
            <a:chOff x="0" y="0"/>
            <a:chExt cx="6350000" cy="6350000"/>
          </a:xfrm>
        </p:grpSpPr>
        <p:sp>
          <p:nvSpPr>
            <p:cNvPr id="1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grpSp>
        <p:nvGrpSpPr>
          <p:cNvPr id="11" name="Group 13"/>
          <p:cNvGrpSpPr/>
          <p:nvPr/>
        </p:nvGrpSpPr>
        <p:grpSpPr>
          <a:xfrm>
            <a:off x="5096312" y="1261748"/>
            <a:ext cx="298408" cy="298408"/>
            <a:chOff x="0" y="0"/>
            <a:chExt cx="6350000" cy="6350000"/>
          </a:xfrm>
        </p:grpSpPr>
        <p:sp>
          <p:nvSpPr>
            <p:cNvPr id="14" name="Freeform 1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
        <p:nvSpPr>
          <p:cNvPr id="15" name="TextBox 15"/>
          <p:cNvSpPr txBox="1"/>
          <p:nvPr/>
        </p:nvSpPr>
        <p:spPr>
          <a:xfrm>
            <a:off x="5495278" y="1268882"/>
            <a:ext cx="6306180" cy="5262979"/>
          </a:xfrm>
          <a:prstGeom prst="rect">
            <a:avLst/>
          </a:prstGeom>
        </p:spPr>
        <p:txBody>
          <a:bodyPr wrap="square" lIns="0" tIns="0" rIns="0" bIns="0" rtlCol="0" anchor="t">
            <a:spAutoFit/>
          </a:bodyPr>
          <a:lstStyle/>
          <a:p>
            <a:pPr indent="177800"/>
            <a:r>
              <a:rPr lang="en-US" spc="37" dirty="0">
                <a:latin typeface="Arial" panose="020B0604020202020204" pitchFamily="34" charset="0"/>
                <a:cs typeface="Arial" panose="020B0604020202020204" pitchFamily="34" charset="0"/>
              </a:rPr>
              <a:t>1. УСК </a:t>
            </a:r>
            <a:r>
              <a:rPr lang="en-US" spc="37" dirty="0" err="1">
                <a:latin typeface="Arial" panose="020B0604020202020204" pitchFamily="34" charset="0"/>
                <a:cs typeface="Arial" panose="020B0604020202020204" pitchFamily="34" charset="0"/>
              </a:rPr>
              <a:t>биринчи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ташкилий</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йиғилишини</a:t>
            </a:r>
            <a:endParaRPr lang="en-US" spc="37" dirty="0">
              <a:latin typeface="Arial" panose="020B0604020202020204" pitchFamily="34" charset="0"/>
              <a:cs typeface="Arial" panose="020B0604020202020204" pitchFamily="34" charset="0"/>
            </a:endParaRPr>
          </a:p>
          <a:p>
            <a:pPr indent="177800"/>
            <a:r>
              <a:rPr lang="en-US" b="1" spc="37" dirty="0">
                <a:latin typeface="Arial" panose="020B0604020202020204" pitchFamily="34" charset="0"/>
                <a:cs typeface="Arial" panose="020B0604020202020204" pitchFamily="34" charset="0"/>
              </a:rPr>
              <a:t>(</a:t>
            </a:r>
            <a:r>
              <a:rPr lang="uz-Cyrl-UZ" b="1" spc="37" dirty="0">
                <a:latin typeface="Arial" panose="020B0604020202020204" pitchFamily="34" charset="0"/>
                <a:cs typeface="Arial" panose="020B0604020202020204" pitchFamily="34" charset="0"/>
              </a:rPr>
              <a:t>1</a:t>
            </a:r>
            <a:r>
              <a:rPr lang="en-US" b="1" spc="37" dirty="0">
                <a:latin typeface="Arial" panose="020B0604020202020204" pitchFamily="34" charset="0"/>
                <a:cs typeface="Arial" panose="020B0604020202020204" pitchFamily="34" charset="0"/>
              </a:rPr>
              <a:t> </a:t>
            </a:r>
            <a:r>
              <a:rPr lang="en-US" b="1" spc="37" dirty="0" err="1">
                <a:latin typeface="Arial" panose="020B0604020202020204" pitchFamily="34" charset="0"/>
                <a:cs typeface="Arial" panose="020B0604020202020204" pitchFamily="34" charset="0"/>
              </a:rPr>
              <a:t>кунда</a:t>
            </a:r>
            <a:r>
              <a:rPr lang="en-US" b="1" spc="37" dirty="0">
                <a:latin typeface="Arial" panose="020B0604020202020204" pitchFamily="34" charset="0"/>
                <a:cs typeface="Arial" panose="020B0604020202020204" pitchFamily="34" charset="0"/>
              </a:rPr>
              <a:t>)</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ўтказиш</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унда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иш</a:t>
            </a:r>
            <a:r>
              <a:rPr lang="en-US" spc="37" dirty="0">
                <a:latin typeface="Arial" panose="020B0604020202020204" pitchFamily="34" charset="0"/>
                <a:cs typeface="Arial" panose="020B0604020202020204" pitchFamily="34" charset="0"/>
              </a:rPr>
              <a:t> </a:t>
            </a:r>
            <a:r>
              <a:rPr lang="en-US" spc="37" dirty="0" err="1" smtClean="0">
                <a:latin typeface="Arial" panose="020B0604020202020204" pitchFamily="34" charset="0"/>
                <a:cs typeface="Arial" panose="020B0604020202020204" pitchFamily="34" charset="0"/>
              </a:rPr>
              <a:t>режа</a:t>
            </a:r>
            <a:r>
              <a:rPr lang="en-US" spc="37" dirty="0" smtClean="0">
                <a:latin typeface="Arial" panose="020B0604020202020204" pitchFamily="34" charset="0"/>
                <a:cs typeface="Arial" panose="020B0604020202020204" pitchFamily="34" charset="0"/>
              </a:rPr>
              <a:t> </a:t>
            </a:r>
            <a:r>
              <a:rPr lang="en-US" spc="37" dirty="0" err="1" smtClean="0">
                <a:latin typeface="Arial" panose="020B0604020202020204" pitchFamily="34" charset="0"/>
                <a:cs typeface="Arial" panose="020B0604020202020204" pitchFamily="34" charset="0"/>
              </a:rPr>
              <a:t>ҳамда</a:t>
            </a:r>
            <a:r>
              <a:rPr lang="en-US" spc="37" dirty="0" smtClean="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навбатчилик</a:t>
            </a:r>
            <a:r>
              <a:rPr lang="en-US" spc="37" dirty="0">
                <a:latin typeface="Arial" panose="020B0604020202020204" pitchFamily="34" charset="0"/>
                <a:cs typeface="Arial" panose="020B0604020202020204" pitchFamily="34" charset="0"/>
              </a:rPr>
              <a:t> </a:t>
            </a:r>
            <a:r>
              <a:rPr lang="en-US" spc="37" dirty="0" err="1" smtClean="0">
                <a:latin typeface="Arial" panose="020B0604020202020204" pitchFamily="34" charset="0"/>
                <a:cs typeface="Arial" panose="020B0604020202020204" pitchFamily="34" charset="0"/>
              </a:rPr>
              <a:t>жадвали</a:t>
            </a:r>
            <a:r>
              <a:rPr lang="uz-Cyrl-UZ" spc="37" dirty="0" smtClean="0">
                <a:latin typeface="Arial" panose="020B0604020202020204" pitchFamily="34" charset="0"/>
                <a:cs typeface="Arial" panose="020B0604020202020204" pitchFamily="34" charset="0"/>
              </a:rPr>
              <a:t>ни</a:t>
            </a:r>
            <a:r>
              <a:rPr lang="en-US" spc="37" dirty="0" smtClean="0">
                <a:latin typeface="Arial" panose="020B0604020202020204" pitchFamily="34" charset="0"/>
                <a:cs typeface="Arial" panose="020B0604020202020204" pitchFamily="34" charset="0"/>
              </a:rPr>
              <a:t> </a:t>
            </a:r>
            <a:r>
              <a:rPr lang="en-US" spc="37" dirty="0" err="1" smtClean="0">
                <a:latin typeface="Arial" panose="020B0604020202020204" pitchFamily="34" charset="0"/>
                <a:cs typeface="Arial" panose="020B0604020202020204" pitchFamily="34" charset="0"/>
              </a:rPr>
              <a:t>тасдиқлаш</a:t>
            </a:r>
            <a:r>
              <a:rPr lang="uz-Cyrl-UZ" spc="37" dirty="0" smtClean="0">
                <a:latin typeface="Arial" panose="020B0604020202020204" pitchFamily="34" charset="0"/>
                <a:cs typeface="Arial" panose="020B0604020202020204" pitchFamily="34" charset="0"/>
              </a:rPr>
              <a:t>.</a:t>
            </a:r>
            <a:endParaRPr lang="uz-Cyrl-UZ" spc="37" dirty="0">
              <a:latin typeface="Arial" panose="020B0604020202020204" pitchFamily="34" charset="0"/>
              <a:cs typeface="Arial" panose="020B0604020202020204" pitchFamily="34" charset="0"/>
            </a:endParaRPr>
          </a:p>
          <a:p>
            <a:pPr indent="177800"/>
            <a:endParaRPr lang="uz-Cyrl-UZ" spc="37" dirty="0" smtClean="0">
              <a:latin typeface="Arial" panose="020B0604020202020204" pitchFamily="34" charset="0"/>
              <a:cs typeface="Arial" panose="020B0604020202020204" pitchFamily="34" charset="0"/>
            </a:endParaRPr>
          </a:p>
          <a:p>
            <a:pPr indent="177800"/>
            <a:r>
              <a:rPr lang="en-US" spc="37" dirty="0">
                <a:latin typeface="Arial" panose="020B0604020202020204" pitchFamily="34" charset="0"/>
                <a:cs typeface="Arial" panose="020B0604020202020204" pitchFamily="34" charset="0"/>
              </a:rPr>
              <a:t>2. </a:t>
            </a:r>
            <a:r>
              <a:rPr lang="en-US" spc="37" dirty="0" err="1">
                <a:latin typeface="Arial" panose="020B0604020202020204" pitchFamily="34" charset="0"/>
                <a:cs typeface="Arial" panose="020B0604020202020204" pitchFamily="34" charset="0"/>
              </a:rPr>
              <a:t>Сайлов</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даврида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УСКнинг</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доимий</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фаолият</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юритадиган</a:t>
            </a:r>
            <a:r>
              <a:rPr lang="uz-Cyrl-UZ"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аъзолар</a:t>
            </a:r>
            <a:r>
              <a:rPr lang="uz-Cyrl-UZ" spc="37" dirty="0" smtClean="0">
                <a:latin typeface="Arial" panose="020B0604020202020204" pitchFamily="34" charset="0"/>
                <a:cs typeface="Arial" panose="020B0604020202020204" pitchFamily="34" charset="0"/>
              </a:rPr>
              <a:t>и </a:t>
            </a:r>
            <a:endParaRPr lang="en-US" spc="37" dirty="0" smtClean="0">
              <a:latin typeface="Arial" panose="020B0604020202020204" pitchFamily="34" charset="0"/>
              <a:cs typeface="Arial" panose="020B0604020202020204" pitchFamily="34" charset="0"/>
            </a:endParaRPr>
          </a:p>
          <a:p>
            <a:pPr indent="177800"/>
            <a:r>
              <a:rPr lang="en-US" b="1" spc="37" dirty="0" smtClean="0">
                <a:latin typeface="Arial" panose="020B0604020202020204" pitchFamily="34" charset="0"/>
                <a:cs typeface="Arial" panose="020B0604020202020204" pitchFamily="34" charset="0"/>
              </a:rPr>
              <a:t>(3 </a:t>
            </a:r>
            <a:r>
              <a:rPr lang="en-US" b="1" spc="37" dirty="0" err="1" smtClean="0">
                <a:latin typeface="Arial" panose="020B0604020202020204" pitchFamily="34" charset="0"/>
                <a:cs typeface="Arial" panose="020B0604020202020204" pitchFamily="34" charset="0"/>
              </a:rPr>
              <a:t>нафар</a:t>
            </a:r>
            <a:r>
              <a:rPr lang="uz-Cyrl-UZ" b="1" spc="37" dirty="0" smtClean="0">
                <a:latin typeface="Arial" panose="020B0604020202020204" pitchFamily="34" charset="0"/>
                <a:cs typeface="Arial" panose="020B0604020202020204" pitchFamily="34" charset="0"/>
              </a:rPr>
              <a:t>гача</a:t>
            </a:r>
            <a:r>
              <a:rPr lang="en-US" b="1" spc="37" dirty="0" smtClean="0">
                <a:latin typeface="Arial" panose="020B0604020202020204" pitchFamily="34" charset="0"/>
                <a:cs typeface="Arial" panose="020B0604020202020204" pitchFamily="34" charset="0"/>
              </a:rPr>
              <a:t>)</a:t>
            </a:r>
            <a:r>
              <a:rPr lang="en-US" spc="37" dirty="0" err="1" smtClean="0">
                <a:latin typeface="Arial" panose="020B0604020202020204" pitchFamily="34" charset="0"/>
                <a:cs typeface="Arial" panose="020B0604020202020204" pitchFamily="34" charset="0"/>
              </a:rPr>
              <a:t>ни</a:t>
            </a:r>
            <a:r>
              <a:rPr lang="uz-Cyrl-UZ" b="1" spc="37" dirty="0" smtClean="0">
                <a:latin typeface="Arial" panose="020B0604020202020204" pitchFamily="34" charset="0"/>
                <a:cs typeface="Arial" panose="020B0604020202020204" pitchFamily="34" charset="0"/>
              </a:rPr>
              <a:t> </a:t>
            </a:r>
            <a:r>
              <a:rPr lang="en-US" spc="37" dirty="0" err="1" smtClean="0">
                <a:latin typeface="Arial" panose="020B0604020202020204" pitchFamily="34" charset="0"/>
                <a:cs typeface="Arial" panose="020B0604020202020204" pitchFamily="34" charset="0"/>
              </a:rPr>
              <a:t>белгилаш</a:t>
            </a:r>
            <a:r>
              <a:rPr lang="en-US" spc="37" dirty="0" smtClean="0">
                <a:latin typeface="Arial" panose="020B0604020202020204" pitchFamily="34" charset="0"/>
                <a:cs typeface="Arial" panose="020B0604020202020204" pitchFamily="34" charset="0"/>
              </a:rPr>
              <a:t>;</a:t>
            </a:r>
            <a:endParaRPr lang="uz-Cyrl-UZ" spc="37" dirty="0" smtClean="0">
              <a:latin typeface="Arial" panose="020B0604020202020204" pitchFamily="34" charset="0"/>
              <a:cs typeface="Arial" panose="020B0604020202020204" pitchFamily="34" charset="0"/>
            </a:endParaRPr>
          </a:p>
          <a:p>
            <a:pPr indent="177800"/>
            <a:endParaRPr lang="uz-Cyrl-UZ" spc="37" dirty="0" smtClean="0">
              <a:latin typeface="Arial" panose="020B0604020202020204" pitchFamily="34" charset="0"/>
              <a:cs typeface="Arial" panose="020B0604020202020204" pitchFamily="34" charset="0"/>
            </a:endParaRPr>
          </a:p>
          <a:p>
            <a:pPr indent="177800"/>
            <a:r>
              <a:rPr lang="en-US" spc="37" dirty="0">
                <a:latin typeface="Arial" panose="020B0604020202020204" pitchFamily="34" charset="0"/>
                <a:cs typeface="Arial" panose="020B0604020202020204" pitchFamily="34" charset="0"/>
              </a:rPr>
              <a:t>3. УСК </a:t>
            </a:r>
            <a:r>
              <a:rPr lang="en-US" spc="37" dirty="0" err="1">
                <a:latin typeface="Arial" panose="020B0604020202020204" pitchFamily="34" charset="0"/>
                <a:cs typeface="Arial" panose="020B0604020202020204" pitchFamily="34" charset="0"/>
              </a:rPr>
              <a:t>иш</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ҳужжатлари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номенклатурасини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ишлаб</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чиқиш</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ва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тасдиқлаш</a:t>
            </a:r>
            <a:r>
              <a:rPr lang="en-US" spc="37" dirty="0" smtClean="0">
                <a:latin typeface="Arial" panose="020B0604020202020204" pitchFamily="34" charset="0"/>
                <a:cs typeface="Arial" panose="020B0604020202020204" pitchFamily="34" charset="0"/>
              </a:rPr>
              <a:t>;</a:t>
            </a:r>
            <a:endParaRPr lang="uz-Cyrl-UZ" spc="37" dirty="0">
              <a:latin typeface="Arial" panose="020B0604020202020204" pitchFamily="34" charset="0"/>
              <a:cs typeface="Arial" panose="020B0604020202020204" pitchFamily="34" charset="0"/>
            </a:endParaRPr>
          </a:p>
          <a:p>
            <a:pPr indent="177800"/>
            <a:endParaRPr lang="uz-Cyrl-UZ" spc="37" dirty="0" smtClean="0">
              <a:latin typeface="Arial" panose="020B0604020202020204" pitchFamily="34" charset="0"/>
              <a:cs typeface="Arial" panose="020B0604020202020204" pitchFamily="34" charset="0"/>
            </a:endParaRPr>
          </a:p>
          <a:p>
            <a:pPr indent="177800"/>
            <a:r>
              <a:rPr lang="en-US" spc="37" dirty="0">
                <a:latin typeface="Arial" panose="020B0604020202020204" pitchFamily="34" charset="0"/>
                <a:cs typeface="Arial" panose="020B0604020202020204" pitchFamily="34" charset="0"/>
              </a:rPr>
              <a:t>4. УСК </a:t>
            </a:r>
            <a:r>
              <a:rPr lang="en-US" spc="37" dirty="0" err="1">
                <a:latin typeface="Arial" panose="020B0604020202020204" pitchFamily="34" charset="0"/>
                <a:cs typeface="Arial" panose="020B0604020202020204" pitchFamily="34" charset="0"/>
              </a:rPr>
              <a:t>томонидан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амалга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ошириладиган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тадбирларни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режалаштириш</a:t>
            </a:r>
            <a:r>
              <a:rPr lang="ru-RU"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a:p>
            <a:pPr marL="0" lvl="1" indent="177800">
              <a:buFont typeface="Arial"/>
              <a:buChar char="•"/>
              <a:defRPr/>
            </a:pPr>
            <a:r>
              <a:rPr lang="ru-RU" spc="56" dirty="0" err="1" smtClean="0">
                <a:latin typeface="Arial" panose="020B0604020202020204" pitchFamily="34" charset="0"/>
                <a:cs typeface="Arial" panose="020B0604020202020204" pitchFamily="34" charset="0"/>
              </a:rPr>
              <a:t>сайловдан</a:t>
            </a:r>
            <a:r>
              <a:rPr lang="ru-RU" spc="56" dirty="0" smtClean="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камида</a:t>
            </a:r>
            <a:r>
              <a:rPr lang="ru-RU" spc="56" dirty="0">
                <a:latin typeface="Arial" panose="020B0604020202020204" pitchFamily="34" charset="0"/>
                <a:cs typeface="Arial" panose="020B0604020202020204" pitchFamily="34" charset="0"/>
              </a:rPr>
              <a:t> 15 кун </a:t>
            </a:r>
            <a:r>
              <a:rPr lang="ru-RU" spc="56" dirty="0" err="1">
                <a:latin typeface="Arial" panose="020B0604020202020204" pitchFamily="34" charset="0"/>
                <a:cs typeface="Arial" panose="020B0604020202020204" pitchFamily="34" charset="0"/>
              </a:rPr>
              <a:t>олдин</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сайловчилар</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рўйхатини</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ҳамма</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танишиши</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учун</a:t>
            </a:r>
            <a:r>
              <a:rPr lang="ru-RU" spc="56" dirty="0">
                <a:latin typeface="Arial" panose="020B0604020202020204" pitchFamily="34" charset="0"/>
                <a:cs typeface="Arial" panose="020B0604020202020204" pitchFamily="34" charset="0"/>
              </a:rPr>
              <a:t> </a:t>
            </a:r>
            <a:r>
              <a:rPr lang="ru-RU" spc="56" dirty="0" err="1">
                <a:latin typeface="Arial" panose="020B0604020202020204" pitchFamily="34" charset="0"/>
                <a:cs typeface="Arial" panose="020B0604020202020204" pitchFamily="34" charset="0"/>
              </a:rPr>
              <a:t>жойлаштириш</a:t>
            </a:r>
            <a:r>
              <a:rPr lang="en-US" spc="56" dirty="0">
                <a:latin typeface="Arial" panose="020B0604020202020204" pitchFamily="34" charset="0"/>
                <a:cs typeface="Arial" panose="020B0604020202020204" pitchFamily="34" charset="0"/>
              </a:rPr>
              <a:t>;</a:t>
            </a:r>
          </a:p>
          <a:p>
            <a:pPr marL="0" lvl="1" indent="177800">
              <a:buFont typeface="Arial"/>
              <a:buChar char="•"/>
            </a:pPr>
            <a:r>
              <a:rPr lang="en-US" spc="56" dirty="0" err="1">
                <a:latin typeface="Arial" panose="020B0604020202020204" pitchFamily="34" charset="0"/>
                <a:cs typeface="Arial" panose="020B0604020202020204" pitchFamily="34" charset="0"/>
              </a:rPr>
              <a:t>сайловчиларни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қабул</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қилишни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ташкил</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этиш</a:t>
            </a:r>
            <a:r>
              <a:rPr lang="en-US" spc="56" dirty="0">
                <a:latin typeface="Arial" panose="020B0604020202020204" pitchFamily="34" charset="0"/>
                <a:cs typeface="Arial" panose="020B0604020202020204" pitchFamily="34" charset="0"/>
              </a:rPr>
              <a:t>;</a:t>
            </a:r>
          </a:p>
          <a:p>
            <a:pPr marL="0" lvl="1" indent="177800">
              <a:buFont typeface="Arial"/>
              <a:buChar char="•"/>
            </a:pPr>
            <a:r>
              <a:rPr lang="en-US" spc="56" dirty="0" err="1">
                <a:latin typeface="Arial" panose="020B0604020202020204" pitchFamily="34" charset="0"/>
                <a:cs typeface="Arial" panose="020B0604020202020204" pitchFamily="34" charset="0"/>
              </a:rPr>
              <a:t>комиссия</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аъзолари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вазифаларини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тақсимлаш</a:t>
            </a:r>
            <a:r>
              <a:rPr lang="en-US" spc="56" dirty="0">
                <a:latin typeface="Arial" panose="020B0604020202020204" pitchFamily="34" charset="0"/>
                <a:cs typeface="Arial" panose="020B0604020202020204" pitchFamily="34" charset="0"/>
              </a:rPr>
              <a:t>;</a:t>
            </a:r>
          </a:p>
          <a:p>
            <a:pPr marL="0" lvl="1" indent="177800">
              <a:buFont typeface="Arial"/>
              <a:buChar char="•"/>
            </a:pPr>
            <a:r>
              <a:rPr lang="en-US" spc="56" dirty="0" err="1">
                <a:latin typeface="Arial" panose="020B0604020202020204" pitchFamily="34" charset="0"/>
                <a:cs typeface="Arial" panose="020B0604020202020204" pitchFamily="34" charset="0"/>
              </a:rPr>
              <a:t>олинган</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бюллетенларни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тасдиқлаш</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ва</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сақланишини</a:t>
            </a:r>
            <a:r>
              <a:rPr lang="en-US" spc="56" dirty="0">
                <a:latin typeface="Arial" panose="020B0604020202020204" pitchFamily="34" charset="0"/>
                <a:cs typeface="Arial" panose="020B0604020202020204" pitchFamily="34" charset="0"/>
              </a:rPr>
              <a:t> </a:t>
            </a:r>
            <a:r>
              <a:rPr lang="en-US" spc="56" dirty="0" err="1">
                <a:latin typeface="Arial" panose="020B0604020202020204" pitchFamily="34" charset="0"/>
                <a:cs typeface="Arial" panose="020B0604020202020204" pitchFamily="34" charset="0"/>
              </a:rPr>
              <a:t>таъминлаш</a:t>
            </a:r>
            <a:r>
              <a:rPr lang="en-US" spc="56" dirty="0" smtClean="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p:txBody>
      </p:sp>
      <p:sp>
        <p:nvSpPr>
          <p:cNvPr id="18"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9"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ru-RU" sz="2800" b="1" dirty="0">
                <a:solidFill>
                  <a:schemeClr val="bg1"/>
                </a:solidFill>
                <a:latin typeface="Arial" panose="020B0604020202020204" pitchFamily="34" charset="0"/>
                <a:cs typeface="Arial" panose="020B0604020202020204" pitchFamily="34" charset="0"/>
              </a:rPr>
              <a:t>МУДДАТИДАН ОЛДИН ОВОЗ БЕРИШНИ ТАШКИЛ ЭТИШ, </a:t>
            </a:r>
          </a:p>
          <a:p>
            <a:pPr algn="ctr">
              <a:lnSpc>
                <a:spcPct val="100000"/>
              </a:lnSpc>
            </a:pPr>
            <a:r>
              <a:rPr lang="ru-RU" sz="2800" b="1" dirty="0">
                <a:solidFill>
                  <a:schemeClr val="bg1"/>
                </a:solidFill>
                <a:latin typeface="Arial" panose="020B0604020202020204" pitchFamily="34" charset="0"/>
                <a:cs typeface="Arial" panose="020B0604020202020204" pitchFamily="34" charset="0"/>
              </a:rPr>
              <a:t>САЙЛОВ КУНИГА ТАЙЁРГАРЛИК</a:t>
            </a:r>
          </a:p>
        </p:txBody>
      </p:sp>
      <p:sp>
        <p:nvSpPr>
          <p:cNvPr id="21" name="AutoShape 4"/>
          <p:cNvSpPr>
            <a:spLocks noChangeArrowheads="1"/>
          </p:cNvSpPr>
          <p:nvPr/>
        </p:nvSpPr>
        <p:spPr bwMode="auto">
          <a:xfrm>
            <a:off x="-1" y="1266524"/>
            <a:ext cx="4991101" cy="5591475"/>
          </a:xfrm>
          <a:prstGeom prst="rect">
            <a:avLst/>
          </a:prstGeom>
          <a:solidFill>
            <a:srgbClr val="245A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200"/>
          </a:p>
        </p:txBody>
      </p:sp>
      <p:sp>
        <p:nvSpPr>
          <p:cNvPr id="22" name="TextBox 3"/>
          <p:cNvSpPr txBox="1"/>
          <p:nvPr/>
        </p:nvSpPr>
        <p:spPr>
          <a:xfrm>
            <a:off x="537117" y="2603226"/>
            <a:ext cx="4358733" cy="2154436"/>
          </a:xfrm>
          <a:prstGeom prst="rect">
            <a:avLst/>
          </a:prstGeom>
        </p:spPr>
        <p:txBody>
          <a:bodyPr wrap="square" lIns="0" tIns="0" rIns="0" bIns="0">
            <a:spAutoFit/>
          </a:bodyPr>
          <a:lstStyle/>
          <a:p>
            <a:r>
              <a:rPr lang="en-US" sz="2800" b="1" spc="139" dirty="0">
                <a:solidFill>
                  <a:schemeClr val="bg1"/>
                </a:solidFill>
                <a:latin typeface="Arial" panose="020B0604020202020204" pitchFamily="34" charset="0"/>
                <a:cs typeface="Arial" panose="020B0604020202020204" pitchFamily="34" charset="0"/>
              </a:rPr>
              <a:t>УСК ТОМОНИДАН САЙЛОВ КУНИГАЧА АМАЛГА ОШИРИЛАДИГАН ВАЗИФАЛАР</a:t>
            </a:r>
          </a:p>
        </p:txBody>
      </p:sp>
      <p:sp>
        <p:nvSpPr>
          <p:cNvPr id="24" name="AutoShape 13"/>
          <p:cNvSpPr>
            <a:spLocks noChangeArrowheads="1"/>
          </p:cNvSpPr>
          <p:nvPr/>
        </p:nvSpPr>
        <p:spPr bwMode="auto">
          <a:xfrm>
            <a:off x="537118" y="2419589"/>
            <a:ext cx="1072210" cy="61466"/>
          </a:xfrm>
          <a:prstGeom prst="rect">
            <a:avLst/>
          </a:prstGeom>
          <a:solidFill>
            <a:srgbClr val="F8CF2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800">
              <a:solidFill>
                <a:srgbClr val="002060"/>
              </a:solidFill>
              <a:latin typeface="Arial" panose="020B0604020202020204" pitchFamily="34" charset="0"/>
              <a:cs typeface="Arial" panose="020B0604020202020204" pitchFamily="34" charset="0"/>
            </a:endParaRPr>
          </a:p>
        </p:txBody>
      </p:sp>
      <p:grpSp>
        <p:nvGrpSpPr>
          <p:cNvPr id="29" name="Group 9"/>
          <p:cNvGrpSpPr/>
          <p:nvPr/>
        </p:nvGrpSpPr>
        <p:grpSpPr>
          <a:xfrm>
            <a:off x="5105021" y="3469094"/>
            <a:ext cx="298408" cy="298408"/>
            <a:chOff x="0" y="0"/>
            <a:chExt cx="6350000" cy="6350000"/>
          </a:xfrm>
        </p:grpSpPr>
        <p:sp>
          <p:nvSpPr>
            <p:cNvPr id="3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7"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ru-RU" sz="2800" b="1" dirty="0">
                <a:solidFill>
                  <a:schemeClr val="bg1"/>
                </a:solidFill>
                <a:latin typeface="Arial" panose="020B0604020202020204" pitchFamily="34" charset="0"/>
                <a:cs typeface="Arial" panose="020B0604020202020204" pitchFamily="34" charset="0"/>
              </a:rPr>
              <a:t>МУДДАТИДАН ОЛДИН ОВОЗ БЕРИШНИ ТАШКИЛ ЭТИШ, </a:t>
            </a:r>
          </a:p>
          <a:p>
            <a:pPr algn="ctr">
              <a:lnSpc>
                <a:spcPct val="100000"/>
              </a:lnSpc>
            </a:pPr>
            <a:r>
              <a:rPr lang="ru-RU" sz="2800" b="1" dirty="0">
                <a:solidFill>
                  <a:schemeClr val="bg1"/>
                </a:solidFill>
                <a:latin typeface="Arial" panose="020B0604020202020204" pitchFamily="34" charset="0"/>
                <a:cs typeface="Arial" panose="020B0604020202020204" pitchFamily="34" charset="0"/>
              </a:rPr>
              <a:t>САЙЛОВ КУНИГА ТАЙЁРГАРЛИК</a:t>
            </a:r>
          </a:p>
        </p:txBody>
      </p:sp>
      <p:sp>
        <p:nvSpPr>
          <p:cNvPr id="18" name="AutoShape 8"/>
          <p:cNvSpPr/>
          <p:nvPr/>
        </p:nvSpPr>
        <p:spPr>
          <a:xfrm>
            <a:off x="5200677" y="1268882"/>
            <a:ext cx="103100" cy="5589118"/>
          </a:xfrm>
          <a:prstGeom prst="rect">
            <a:avLst/>
          </a:prstGeom>
          <a:solidFill>
            <a:srgbClr val="F8CF2C"/>
          </a:solidFill>
        </p:spPr>
      </p:sp>
      <p:grpSp>
        <p:nvGrpSpPr>
          <p:cNvPr id="19" name="Group 9"/>
          <p:cNvGrpSpPr/>
          <p:nvPr/>
        </p:nvGrpSpPr>
        <p:grpSpPr>
          <a:xfrm>
            <a:off x="5105021" y="2385293"/>
            <a:ext cx="298408" cy="298408"/>
            <a:chOff x="0" y="0"/>
            <a:chExt cx="6350000" cy="6350000"/>
          </a:xfrm>
        </p:grpSpPr>
        <p:sp>
          <p:nvSpPr>
            <p:cNvPr id="2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grpSp>
        <p:nvGrpSpPr>
          <p:cNvPr id="21" name="Group 11"/>
          <p:cNvGrpSpPr/>
          <p:nvPr/>
        </p:nvGrpSpPr>
        <p:grpSpPr>
          <a:xfrm>
            <a:off x="5096312" y="3990124"/>
            <a:ext cx="298408" cy="298408"/>
            <a:chOff x="0" y="0"/>
            <a:chExt cx="6350000" cy="6350000"/>
          </a:xfrm>
        </p:grpSpPr>
        <p:sp>
          <p:nvSpPr>
            <p:cNvPr id="22"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
        <p:nvSpPr>
          <p:cNvPr id="25" name="TextBox 15"/>
          <p:cNvSpPr txBox="1"/>
          <p:nvPr/>
        </p:nvSpPr>
        <p:spPr>
          <a:xfrm>
            <a:off x="5495278" y="1268882"/>
            <a:ext cx="6306180" cy="3323987"/>
          </a:xfrm>
          <a:prstGeom prst="rect">
            <a:avLst/>
          </a:prstGeom>
        </p:spPr>
        <p:txBody>
          <a:bodyPr wrap="square" lIns="0" tIns="0" rIns="0" bIns="0" rtlCol="0" anchor="t">
            <a:spAutoFit/>
          </a:bodyPr>
          <a:lstStyle/>
          <a:p>
            <a:pPr indent="177800"/>
            <a:endParaRPr lang="uz-Cyrl-UZ" spc="37" dirty="0" smtClean="0">
              <a:latin typeface="Arial" panose="020B0604020202020204" pitchFamily="34" charset="0"/>
              <a:cs typeface="Arial" panose="020B0604020202020204" pitchFamily="34" charset="0"/>
            </a:endParaRPr>
          </a:p>
          <a:p>
            <a:pPr indent="177800"/>
            <a:endParaRPr lang="uz-Cyrl-UZ" spc="37" dirty="0">
              <a:latin typeface="Arial" panose="020B0604020202020204" pitchFamily="34" charset="0"/>
              <a:cs typeface="Arial" panose="020B0604020202020204" pitchFamily="34" charset="0"/>
            </a:endParaRPr>
          </a:p>
          <a:p>
            <a:pPr indent="177800"/>
            <a:endParaRPr lang="uz-Cyrl-UZ" spc="37" dirty="0" smtClean="0">
              <a:latin typeface="Arial" panose="020B0604020202020204" pitchFamily="34" charset="0"/>
              <a:cs typeface="Arial" panose="020B0604020202020204" pitchFamily="34" charset="0"/>
            </a:endParaRPr>
          </a:p>
          <a:p>
            <a:pPr indent="177800"/>
            <a:endParaRPr lang="uz-Cyrl-UZ" spc="37" dirty="0">
              <a:latin typeface="Arial" panose="020B0604020202020204" pitchFamily="34" charset="0"/>
              <a:cs typeface="Arial" panose="020B0604020202020204" pitchFamily="34" charset="0"/>
            </a:endParaRPr>
          </a:p>
          <a:p>
            <a:pPr indent="177800"/>
            <a:r>
              <a:rPr lang="en-US" spc="37" dirty="0" smtClean="0">
                <a:latin typeface="Arial" panose="020B0604020202020204" pitchFamily="34" charset="0"/>
                <a:cs typeface="Arial" panose="020B0604020202020204" pitchFamily="34" charset="0"/>
              </a:rPr>
              <a:t>5</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Участка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биноси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ва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овоз</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бериш</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хонасини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шай</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ҳолатга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келтириш</a:t>
            </a:r>
            <a:r>
              <a:rPr lang="uz-Cyrl-UZ"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a:p>
            <a:pPr indent="177800"/>
            <a:endParaRPr lang="en-US" spc="37" dirty="0">
              <a:latin typeface="Arial" panose="020B0604020202020204" pitchFamily="34" charset="0"/>
              <a:cs typeface="Arial" panose="020B0604020202020204" pitchFamily="34" charset="0"/>
            </a:endParaRPr>
          </a:p>
          <a:p>
            <a:pPr indent="177800"/>
            <a:r>
              <a:rPr lang="en-US" spc="37" dirty="0">
                <a:latin typeface="Arial" panose="020B0604020202020204" pitchFamily="34" charset="0"/>
                <a:cs typeface="Arial" panose="020B0604020202020204" pitchFamily="34" charset="0"/>
              </a:rPr>
              <a:t>6. </a:t>
            </a:r>
            <a:r>
              <a:rPr lang="en-US" spc="37" dirty="0" err="1">
                <a:latin typeface="Arial" panose="020B0604020202020204" pitchFamily="34" charset="0"/>
                <a:cs typeface="Arial" panose="020B0604020202020204" pitchFamily="34" charset="0"/>
              </a:rPr>
              <a:t>Овоз</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бериш</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вақти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ва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жойи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ҳақида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сайловдан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камида</a:t>
            </a:r>
            <a:r>
              <a:rPr lang="en-US" spc="37" dirty="0">
                <a:latin typeface="Arial" panose="020B0604020202020204" pitchFamily="34" charset="0"/>
                <a:cs typeface="Arial" panose="020B0604020202020204" pitchFamily="34" charset="0"/>
              </a:rPr>
              <a:t> 10 </a:t>
            </a:r>
            <a:r>
              <a:rPr lang="en-US" spc="37" dirty="0" err="1">
                <a:latin typeface="Arial" panose="020B0604020202020204" pitchFamily="34" charset="0"/>
                <a:cs typeface="Arial" panose="020B0604020202020204" pitchFamily="34" charset="0"/>
              </a:rPr>
              <a:t>кун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олдин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хабар</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бериш</a:t>
            </a:r>
            <a:r>
              <a:rPr lang="uz-Cyrl-UZ"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a:p>
            <a:pPr indent="177800"/>
            <a:endParaRPr lang="en-US" spc="37" dirty="0">
              <a:latin typeface="Arial" panose="020B0604020202020204" pitchFamily="34" charset="0"/>
              <a:cs typeface="Arial" panose="020B0604020202020204" pitchFamily="34" charset="0"/>
            </a:endParaRPr>
          </a:p>
          <a:p>
            <a:pPr indent="177800"/>
            <a:r>
              <a:rPr lang="en-US" spc="37" dirty="0">
                <a:latin typeface="Arial" panose="020B0604020202020204" pitchFamily="34" charset="0"/>
                <a:cs typeface="Arial" panose="020B0604020202020204" pitchFamily="34" charset="0"/>
              </a:rPr>
              <a:t>7. </a:t>
            </a:r>
            <a:r>
              <a:rPr lang="en-US" spc="37" dirty="0" err="1">
                <a:latin typeface="Arial" panose="020B0604020202020204" pitchFamily="34" charset="0"/>
                <a:cs typeface="Arial" panose="020B0604020202020204" pitchFamily="34" charset="0"/>
              </a:rPr>
              <a:t>Участка</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ҳудудидаги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ногирон</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бемор</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қариялар</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рўйхатини</a:t>
            </a:r>
            <a:r>
              <a:rPr lang="en-US" spc="37" dirty="0">
                <a:latin typeface="Arial" panose="020B0604020202020204" pitchFamily="34" charset="0"/>
                <a:cs typeface="Arial" panose="020B0604020202020204" pitchFamily="34" charset="0"/>
              </a:rPr>
              <a:t> </a:t>
            </a:r>
            <a:r>
              <a:rPr lang="en-US" spc="37" dirty="0" err="1">
                <a:latin typeface="Arial" panose="020B0604020202020204" pitchFamily="34" charset="0"/>
                <a:cs typeface="Arial" panose="020B0604020202020204" pitchFamily="34" charset="0"/>
              </a:rPr>
              <a:t>шакллантириш</a:t>
            </a:r>
            <a:r>
              <a:rPr lang="uz-Cyrl-UZ"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p:txBody>
      </p:sp>
      <p:sp>
        <p:nvSpPr>
          <p:cNvPr id="26" name="AutoShape 4"/>
          <p:cNvSpPr>
            <a:spLocks noChangeArrowheads="1"/>
          </p:cNvSpPr>
          <p:nvPr/>
        </p:nvSpPr>
        <p:spPr bwMode="auto">
          <a:xfrm>
            <a:off x="-1" y="1266524"/>
            <a:ext cx="4991101" cy="5591475"/>
          </a:xfrm>
          <a:prstGeom prst="rect">
            <a:avLst/>
          </a:prstGeom>
          <a:solidFill>
            <a:srgbClr val="245A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200"/>
          </a:p>
        </p:txBody>
      </p:sp>
      <p:sp>
        <p:nvSpPr>
          <p:cNvPr id="27" name="TextBox 3"/>
          <p:cNvSpPr txBox="1"/>
          <p:nvPr/>
        </p:nvSpPr>
        <p:spPr>
          <a:xfrm>
            <a:off x="537117" y="2603226"/>
            <a:ext cx="4358733" cy="2154436"/>
          </a:xfrm>
          <a:prstGeom prst="rect">
            <a:avLst/>
          </a:prstGeom>
        </p:spPr>
        <p:txBody>
          <a:bodyPr wrap="square" lIns="0" tIns="0" rIns="0" bIns="0">
            <a:spAutoFit/>
          </a:bodyPr>
          <a:lstStyle/>
          <a:p>
            <a:r>
              <a:rPr lang="en-US" sz="2800" b="1" spc="139" dirty="0">
                <a:solidFill>
                  <a:schemeClr val="bg1"/>
                </a:solidFill>
                <a:latin typeface="Arial" panose="020B0604020202020204" pitchFamily="34" charset="0"/>
                <a:cs typeface="Arial" panose="020B0604020202020204" pitchFamily="34" charset="0"/>
              </a:rPr>
              <a:t>УСК ТОМОНИДАН САЙЛОВ КУНИГАЧА АМАЛГА ОШИРИЛАДИГАН ВАЗИФАЛАР</a:t>
            </a:r>
          </a:p>
        </p:txBody>
      </p:sp>
      <p:sp>
        <p:nvSpPr>
          <p:cNvPr id="28" name="AutoShape 13"/>
          <p:cNvSpPr>
            <a:spLocks noChangeArrowheads="1"/>
          </p:cNvSpPr>
          <p:nvPr/>
        </p:nvSpPr>
        <p:spPr bwMode="auto">
          <a:xfrm>
            <a:off x="537118" y="2419589"/>
            <a:ext cx="1072210" cy="61466"/>
          </a:xfrm>
          <a:prstGeom prst="rect">
            <a:avLst/>
          </a:prstGeom>
          <a:solidFill>
            <a:srgbClr val="F8CF2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800">
              <a:solidFill>
                <a:srgbClr val="002060"/>
              </a:solidFill>
              <a:latin typeface="Arial" panose="020B0604020202020204" pitchFamily="34" charset="0"/>
              <a:cs typeface="Arial" panose="020B0604020202020204" pitchFamily="34" charset="0"/>
            </a:endParaRPr>
          </a:p>
        </p:txBody>
      </p:sp>
      <p:grpSp>
        <p:nvGrpSpPr>
          <p:cNvPr id="29" name="Group 9"/>
          <p:cNvGrpSpPr/>
          <p:nvPr/>
        </p:nvGrpSpPr>
        <p:grpSpPr>
          <a:xfrm>
            <a:off x="5105021" y="3202754"/>
            <a:ext cx="298408" cy="298408"/>
            <a:chOff x="0" y="0"/>
            <a:chExt cx="6350000" cy="6350000"/>
          </a:xfrm>
        </p:grpSpPr>
        <p:sp>
          <p:nvSpPr>
            <p:cNvPr id="3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txBox="1"/>
          <p:nvPr/>
        </p:nvSpPr>
        <p:spPr>
          <a:xfrm>
            <a:off x="6336976" y="3285320"/>
            <a:ext cx="5169224" cy="324769"/>
          </a:xfrm>
          <a:prstGeom prst="rect">
            <a:avLst/>
          </a:prstGeom>
        </p:spPr>
        <p:txBody>
          <a:bodyPr lIns="0" tIns="0" rIns="0" bIns="0" rtlCol="0" anchor="t">
            <a:spAutoFit/>
          </a:bodyPr>
          <a:lstStyle/>
          <a:p>
            <a:pPr algn="just">
              <a:lnSpc>
                <a:spcPts val="2800"/>
              </a:lnSpc>
            </a:pPr>
            <a:endParaRPr lang="en-US" sz="1900" spc="37" dirty="0">
              <a:solidFill>
                <a:srgbClr val="004A94"/>
              </a:solidFill>
              <a:latin typeface="Arial" panose="020B0604020202020204" pitchFamily="34" charset="0"/>
              <a:cs typeface="Arial" panose="020B0604020202020204" pitchFamily="34" charset="0"/>
            </a:endParaRPr>
          </a:p>
        </p:txBody>
      </p:sp>
      <p:sp>
        <p:nvSpPr>
          <p:cNvPr id="18"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9"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ru-RU" sz="2800" b="1" dirty="0">
                <a:solidFill>
                  <a:schemeClr val="bg1"/>
                </a:solidFill>
                <a:latin typeface="Arial" panose="020B0604020202020204" pitchFamily="34" charset="0"/>
                <a:cs typeface="Arial" panose="020B0604020202020204" pitchFamily="34" charset="0"/>
              </a:rPr>
              <a:t>МУДДАТИДАН ОЛДИН ОВОЗ БЕРИШНИ ТАШКИЛ ЭТИШ, </a:t>
            </a:r>
          </a:p>
          <a:p>
            <a:pPr algn="ctr">
              <a:lnSpc>
                <a:spcPct val="100000"/>
              </a:lnSpc>
            </a:pPr>
            <a:r>
              <a:rPr lang="ru-RU" sz="2800" b="1" dirty="0">
                <a:solidFill>
                  <a:schemeClr val="bg1"/>
                </a:solidFill>
                <a:latin typeface="Arial" panose="020B0604020202020204" pitchFamily="34" charset="0"/>
                <a:cs typeface="Arial" panose="020B0604020202020204" pitchFamily="34" charset="0"/>
              </a:rPr>
              <a:t>САЙЛОВ КУНИГА ТАЙЁРГАРЛИК</a:t>
            </a:r>
          </a:p>
        </p:txBody>
      </p:sp>
      <p:sp>
        <p:nvSpPr>
          <p:cNvPr id="20" name="AutoShape 8"/>
          <p:cNvSpPr/>
          <p:nvPr/>
        </p:nvSpPr>
        <p:spPr>
          <a:xfrm>
            <a:off x="5200677" y="1268882"/>
            <a:ext cx="103100" cy="5589118"/>
          </a:xfrm>
          <a:prstGeom prst="rect">
            <a:avLst/>
          </a:prstGeom>
          <a:solidFill>
            <a:srgbClr val="F8CF2C"/>
          </a:solidFill>
        </p:spPr>
      </p:sp>
      <p:grpSp>
        <p:nvGrpSpPr>
          <p:cNvPr id="21" name="Group 9"/>
          <p:cNvGrpSpPr/>
          <p:nvPr/>
        </p:nvGrpSpPr>
        <p:grpSpPr>
          <a:xfrm>
            <a:off x="5105021" y="2358659"/>
            <a:ext cx="298408" cy="298408"/>
            <a:chOff x="0" y="0"/>
            <a:chExt cx="6350000" cy="6350000"/>
          </a:xfrm>
        </p:grpSpPr>
        <p:sp>
          <p:nvSpPr>
            <p:cNvPr id="22"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grpSp>
        <p:nvGrpSpPr>
          <p:cNvPr id="23" name="Group 11"/>
          <p:cNvGrpSpPr/>
          <p:nvPr/>
        </p:nvGrpSpPr>
        <p:grpSpPr>
          <a:xfrm>
            <a:off x="5096312" y="3999002"/>
            <a:ext cx="298408" cy="298408"/>
            <a:chOff x="0" y="0"/>
            <a:chExt cx="6350000" cy="6350000"/>
          </a:xfrm>
        </p:grpSpPr>
        <p:sp>
          <p:nvSpPr>
            <p:cNvPr id="24" name="Freeform 12"/>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
        <p:nvSpPr>
          <p:cNvPr id="27" name="TextBox 15"/>
          <p:cNvSpPr txBox="1"/>
          <p:nvPr/>
        </p:nvSpPr>
        <p:spPr>
          <a:xfrm>
            <a:off x="5495278" y="1268882"/>
            <a:ext cx="6306180" cy="3600986"/>
          </a:xfrm>
          <a:prstGeom prst="rect">
            <a:avLst/>
          </a:prstGeom>
        </p:spPr>
        <p:txBody>
          <a:bodyPr wrap="square" lIns="0" tIns="0" rIns="0" bIns="0" rtlCol="0" anchor="t">
            <a:spAutoFit/>
          </a:bodyPr>
          <a:lstStyle/>
          <a:p>
            <a:pPr indent="177800"/>
            <a:endParaRPr lang="ru-RU" spc="37" dirty="0" smtClean="0">
              <a:latin typeface="Arial" panose="020B0604020202020204" pitchFamily="34" charset="0"/>
              <a:cs typeface="Arial" panose="020B0604020202020204" pitchFamily="34" charset="0"/>
            </a:endParaRPr>
          </a:p>
          <a:p>
            <a:pPr indent="177800"/>
            <a:endParaRPr lang="ru-RU" spc="37" dirty="0">
              <a:latin typeface="Arial" panose="020B0604020202020204" pitchFamily="34" charset="0"/>
              <a:cs typeface="Arial" panose="020B0604020202020204" pitchFamily="34" charset="0"/>
            </a:endParaRPr>
          </a:p>
          <a:p>
            <a:pPr indent="177800"/>
            <a:endParaRPr lang="ru-RU" spc="37" dirty="0" smtClean="0">
              <a:latin typeface="Arial" panose="020B0604020202020204" pitchFamily="34" charset="0"/>
              <a:cs typeface="Arial" panose="020B0604020202020204" pitchFamily="34" charset="0"/>
            </a:endParaRPr>
          </a:p>
          <a:p>
            <a:pPr indent="177800"/>
            <a:endParaRPr lang="ru-RU" spc="37" dirty="0">
              <a:latin typeface="Arial" panose="020B0604020202020204" pitchFamily="34" charset="0"/>
              <a:cs typeface="Arial" panose="020B0604020202020204" pitchFamily="34" charset="0"/>
            </a:endParaRPr>
          </a:p>
          <a:p>
            <a:pPr indent="177800"/>
            <a:r>
              <a:rPr lang="ru-RU" b="1" spc="37" dirty="0" smtClean="0">
                <a:latin typeface="Arial" panose="020B0604020202020204" pitchFamily="34" charset="0"/>
                <a:cs typeface="Arial" panose="020B0604020202020204" pitchFamily="34" charset="0"/>
              </a:rPr>
              <a:t>1-ҳаракат</a:t>
            </a:r>
            <a:r>
              <a:rPr lang="ru-RU" b="1" spc="37" dirty="0">
                <a:latin typeface="Arial" panose="020B0604020202020204" pitchFamily="34" charset="0"/>
                <a:cs typeface="Arial" panose="020B0604020202020204" pitchFamily="34" charset="0"/>
              </a:rPr>
              <a:t>.</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Яширин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овоз</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бериш</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учун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бинони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овоз</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бериш</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бошлангунига</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қадар</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тайёр</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ҳолатга</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келтиради</a:t>
            </a:r>
            <a:r>
              <a:rPr lang="ru-RU"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a:p>
            <a:pPr indent="177800"/>
            <a:endParaRPr lang="en-US" spc="37" dirty="0">
              <a:latin typeface="Arial" panose="020B0604020202020204" pitchFamily="34" charset="0"/>
              <a:cs typeface="Arial" panose="020B0604020202020204" pitchFamily="34" charset="0"/>
            </a:endParaRPr>
          </a:p>
          <a:p>
            <a:pPr indent="177800"/>
            <a:r>
              <a:rPr lang="ru-RU" b="1" spc="37" dirty="0">
                <a:latin typeface="Arial" panose="020B0604020202020204" pitchFamily="34" charset="0"/>
                <a:cs typeface="Arial" panose="020B0604020202020204" pitchFamily="34" charset="0"/>
              </a:rPr>
              <a:t>2-ҳаракат.</a:t>
            </a:r>
            <a:r>
              <a:rPr lang="ru-RU" spc="37" dirty="0">
                <a:latin typeface="Arial" panose="020B0604020202020204" pitchFamily="34" charset="0"/>
                <a:cs typeface="Arial" panose="020B0604020202020204" pitchFamily="34" charset="0"/>
              </a:rPr>
              <a:t> Участка </a:t>
            </a:r>
            <a:r>
              <a:rPr lang="ru-RU" spc="37" dirty="0" err="1">
                <a:latin typeface="Arial" panose="020B0604020202020204" pitchFamily="34" charset="0"/>
                <a:cs typeface="Arial" panose="020B0604020202020204" pitchFamily="34" charset="0"/>
              </a:rPr>
              <a:t>сайлов</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комиссияси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аъзолари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орасида</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вазифаларни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тақсимлайди</a:t>
            </a:r>
            <a:r>
              <a:rPr lang="ru-RU" spc="37" dirty="0">
                <a:latin typeface="Arial" panose="020B0604020202020204" pitchFamily="34" charset="0"/>
                <a:cs typeface="Arial" panose="020B0604020202020204" pitchFamily="34" charset="0"/>
              </a:rPr>
              <a:t>.</a:t>
            </a:r>
            <a:endParaRPr lang="en-US" spc="37" dirty="0">
              <a:latin typeface="Arial" panose="020B0604020202020204" pitchFamily="34" charset="0"/>
              <a:cs typeface="Arial" panose="020B0604020202020204" pitchFamily="34" charset="0"/>
            </a:endParaRPr>
          </a:p>
          <a:p>
            <a:pPr indent="177800"/>
            <a:endParaRPr lang="en-US" spc="37" dirty="0">
              <a:latin typeface="Arial" panose="020B0604020202020204" pitchFamily="34" charset="0"/>
              <a:cs typeface="Arial" panose="020B0604020202020204" pitchFamily="34" charset="0"/>
            </a:endParaRPr>
          </a:p>
          <a:p>
            <a:pPr indent="177800"/>
            <a:r>
              <a:rPr lang="ru-RU" b="1" spc="37" dirty="0">
                <a:latin typeface="Arial" panose="020B0604020202020204" pitchFamily="34" charset="0"/>
                <a:cs typeface="Arial" panose="020B0604020202020204" pitchFamily="34" charset="0"/>
              </a:rPr>
              <a:t>3-ҳаракат.</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Комиссиянинг</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икки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аъзоси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томонидан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имзоланган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муҳр</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билан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тасдиқланган</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сайлов</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бюллетенларини</a:t>
            </a:r>
            <a:r>
              <a:rPr lang="ru-RU" spc="37" dirty="0">
                <a:latin typeface="Arial" panose="020B0604020202020204" pitchFamily="34" charset="0"/>
                <a:cs typeface="Arial" panose="020B0604020202020204" pitchFamily="34" charset="0"/>
              </a:rPr>
              <a:t> </a:t>
            </a:r>
            <a:r>
              <a:rPr lang="ru-RU" spc="37" dirty="0" err="1">
                <a:latin typeface="Arial" panose="020B0604020202020204" pitchFamily="34" charset="0"/>
                <a:cs typeface="Arial" panose="020B0604020202020204" pitchFamily="34" charset="0"/>
              </a:rPr>
              <a:t>тайёрлайди</a:t>
            </a:r>
            <a:r>
              <a:rPr lang="ru-RU" spc="37" dirty="0">
                <a:latin typeface="Arial" panose="020B0604020202020204" pitchFamily="34" charset="0"/>
                <a:cs typeface="Arial" panose="020B0604020202020204" pitchFamily="34" charset="0"/>
              </a:rPr>
              <a:t>. </a:t>
            </a:r>
            <a:endParaRPr lang="en-US" spc="37" dirty="0">
              <a:latin typeface="Arial" panose="020B0604020202020204" pitchFamily="34" charset="0"/>
              <a:cs typeface="Arial" panose="020B0604020202020204" pitchFamily="34" charset="0"/>
            </a:endParaRPr>
          </a:p>
        </p:txBody>
      </p:sp>
      <p:sp>
        <p:nvSpPr>
          <p:cNvPr id="28" name="AutoShape 4"/>
          <p:cNvSpPr>
            <a:spLocks noChangeArrowheads="1"/>
          </p:cNvSpPr>
          <p:nvPr/>
        </p:nvSpPr>
        <p:spPr bwMode="auto">
          <a:xfrm>
            <a:off x="-1" y="1266524"/>
            <a:ext cx="4991101" cy="5591475"/>
          </a:xfrm>
          <a:prstGeom prst="rect">
            <a:avLst/>
          </a:prstGeom>
          <a:solidFill>
            <a:srgbClr val="245A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200"/>
          </a:p>
        </p:txBody>
      </p:sp>
      <p:sp>
        <p:nvSpPr>
          <p:cNvPr id="29" name="TextBox 3"/>
          <p:cNvSpPr txBox="1"/>
          <p:nvPr/>
        </p:nvSpPr>
        <p:spPr>
          <a:xfrm>
            <a:off x="537117" y="2603226"/>
            <a:ext cx="4358733" cy="1723549"/>
          </a:xfrm>
          <a:prstGeom prst="rect">
            <a:avLst/>
          </a:prstGeom>
        </p:spPr>
        <p:txBody>
          <a:bodyPr wrap="square" lIns="0" tIns="0" rIns="0" bIns="0">
            <a:spAutoFit/>
          </a:bodyPr>
          <a:lstStyle/>
          <a:p>
            <a:r>
              <a:rPr lang="ru-RU" sz="2800" b="1" spc="139" dirty="0">
                <a:solidFill>
                  <a:schemeClr val="bg1"/>
                </a:solidFill>
                <a:latin typeface="Arial" panose="020B0604020202020204" pitchFamily="34" charset="0"/>
                <a:cs typeface="Arial" panose="020B0604020202020204" pitchFamily="34" charset="0"/>
              </a:rPr>
              <a:t>УЧАСТКА САЙЛОВ КОМИССИЯСИНИНГ ОВОЗ БЕРИШДАН ОЛДИНГИ ФАОЛИЯТИ</a:t>
            </a:r>
            <a:endParaRPr lang="en-US" sz="2800" b="1" spc="139" dirty="0">
              <a:solidFill>
                <a:schemeClr val="bg1"/>
              </a:solidFill>
              <a:latin typeface="Arial" panose="020B0604020202020204" pitchFamily="34" charset="0"/>
              <a:cs typeface="Arial" panose="020B0604020202020204" pitchFamily="34" charset="0"/>
            </a:endParaRPr>
          </a:p>
        </p:txBody>
      </p:sp>
      <p:sp>
        <p:nvSpPr>
          <p:cNvPr id="30" name="AutoShape 13"/>
          <p:cNvSpPr>
            <a:spLocks noChangeArrowheads="1"/>
          </p:cNvSpPr>
          <p:nvPr/>
        </p:nvSpPr>
        <p:spPr bwMode="auto">
          <a:xfrm>
            <a:off x="537118" y="2419589"/>
            <a:ext cx="1072210" cy="61466"/>
          </a:xfrm>
          <a:prstGeom prst="rect">
            <a:avLst/>
          </a:prstGeom>
          <a:solidFill>
            <a:srgbClr val="F8CF2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800">
              <a:solidFill>
                <a:srgbClr val="002060"/>
              </a:solidFill>
              <a:latin typeface="Arial" panose="020B0604020202020204" pitchFamily="34" charset="0"/>
              <a:cs typeface="Arial" panose="020B0604020202020204" pitchFamily="34" charset="0"/>
            </a:endParaRPr>
          </a:p>
        </p:txBody>
      </p:sp>
      <p:grpSp>
        <p:nvGrpSpPr>
          <p:cNvPr id="31" name="Group 9"/>
          <p:cNvGrpSpPr/>
          <p:nvPr/>
        </p:nvGrpSpPr>
        <p:grpSpPr>
          <a:xfrm>
            <a:off x="5105021" y="3184998"/>
            <a:ext cx="298408" cy="298408"/>
            <a:chOff x="0" y="0"/>
            <a:chExt cx="6350000" cy="6350000"/>
          </a:xfrm>
        </p:grpSpPr>
        <p:sp>
          <p:nvSpPr>
            <p:cNvPr id="32"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8CF2C"/>
            </a:solidFill>
          </p:spPr>
        </p:sp>
      </p:grpSp>
    </p:spTree>
    <p:extLst>
      <p:ext uri="{BB962C8B-B14F-4D97-AF65-F5344CB8AC3E}">
        <p14:creationId xmlns:p14="http://schemas.microsoft.com/office/powerpoint/2010/main" val="1052406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rot="10800000">
            <a:off x="2733361" y="2324"/>
            <a:ext cx="9458639" cy="5529228"/>
          </a:xfrm>
          <a:prstGeom prst="rect">
            <a:avLst/>
          </a:prstGeom>
        </p:spPr>
      </p:pic>
      <p:pic>
        <p:nvPicPr>
          <p:cNvPr id="3" name="Рисунок 2"/>
          <p:cNvPicPr>
            <a:picLocks noChangeAspect="1"/>
          </p:cNvPicPr>
          <p:nvPr/>
        </p:nvPicPr>
        <p:blipFill>
          <a:blip r:embed="rId2"/>
          <a:stretch>
            <a:fillRect/>
          </a:stretch>
        </p:blipFill>
        <p:spPr>
          <a:xfrm>
            <a:off x="1004148" y="1328772"/>
            <a:ext cx="9763756" cy="5529228"/>
          </a:xfrm>
          <a:prstGeom prst="rect">
            <a:avLst/>
          </a:prstGeom>
        </p:spPr>
      </p:pic>
      <p:sp>
        <p:nvSpPr>
          <p:cNvPr id="4" name="Текст 2"/>
          <p:cNvSpPr txBox="1">
            <a:spLocks/>
          </p:cNvSpPr>
          <p:nvPr/>
        </p:nvSpPr>
        <p:spPr>
          <a:xfrm>
            <a:off x="3170465" y="2774042"/>
            <a:ext cx="6705600" cy="12192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uz-Cyrl-UZ" sz="3600" b="1" smtClean="0">
                <a:solidFill>
                  <a:srgbClr val="245A8C"/>
                </a:solidFill>
                <a:latin typeface="Arial" panose="020B0604020202020204" pitchFamily="34" charset="0"/>
                <a:cs typeface="Arial" panose="020B0604020202020204" pitchFamily="34" charset="0"/>
              </a:rPr>
              <a:t>ЭЪТИБОРИНГИЗ УЧУН РАҲМАТ!</a:t>
            </a:r>
            <a:endParaRPr lang="ru-RU" sz="3600" b="1" dirty="0">
              <a:solidFill>
                <a:srgbClr val="245A8C"/>
              </a:solidFill>
              <a:latin typeface="Arial" panose="020B0604020202020204" pitchFamily="34" charset="0"/>
              <a:cs typeface="Arial" panose="020B0604020202020204" pitchFamily="34" charset="0"/>
            </a:endParaRPr>
          </a:p>
        </p:txBody>
      </p:sp>
      <p:grpSp>
        <p:nvGrpSpPr>
          <p:cNvPr id="5" name="Group 2"/>
          <p:cNvGrpSpPr/>
          <p:nvPr/>
        </p:nvGrpSpPr>
        <p:grpSpPr>
          <a:xfrm>
            <a:off x="0" y="4997873"/>
            <a:ext cx="889000" cy="1860127"/>
            <a:chOff x="0" y="0"/>
            <a:chExt cx="2653030" cy="2654300"/>
          </a:xfrm>
        </p:grpSpPr>
        <p:sp>
          <p:nvSpPr>
            <p:cNvPr id="6"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latin typeface="Arial" panose="020B0604020202020204" pitchFamily="34" charset="0"/>
                <a:cs typeface="Arial" panose="020B0604020202020204" pitchFamily="34" charset="0"/>
              </a:endParaRPr>
            </a:p>
          </p:txBody>
        </p:sp>
      </p:grpSp>
      <p:sp>
        <p:nvSpPr>
          <p:cNvPr id="7" name="AutoShape 13"/>
          <p:cNvSpPr/>
          <p:nvPr/>
        </p:nvSpPr>
        <p:spPr>
          <a:xfrm rot="16200000" flipV="1">
            <a:off x="58784" y="5912637"/>
            <a:ext cx="1860127"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
        <p:nvSpPr>
          <p:cNvPr id="8" name="AutoShape 4"/>
          <p:cNvSpPr/>
          <p:nvPr/>
        </p:nvSpPr>
        <p:spPr>
          <a:xfrm>
            <a:off x="0" y="1"/>
            <a:ext cx="889000" cy="4902200"/>
          </a:xfrm>
          <a:prstGeom prst="rect">
            <a:avLst/>
          </a:prstGeom>
          <a:solidFill>
            <a:srgbClr val="245A8C"/>
          </a:solidFill>
        </p:spPr>
        <p:txBody>
          <a:bodyPr/>
          <a:lstStyle/>
          <a:p>
            <a:endParaRPr lang="ru-RU" sz="1200">
              <a:latin typeface="Arial" panose="020B0604020202020204" pitchFamily="34" charset="0"/>
              <a:cs typeface="Arial" panose="020B0604020202020204" pitchFamily="34" charset="0"/>
            </a:endParaRPr>
          </a:p>
        </p:txBody>
      </p:sp>
      <p:sp>
        <p:nvSpPr>
          <p:cNvPr id="9" name="AutoShape 13"/>
          <p:cNvSpPr/>
          <p:nvPr/>
        </p:nvSpPr>
        <p:spPr>
          <a:xfrm rot="16200000">
            <a:off x="-1462253" y="2435801"/>
            <a:ext cx="4902201"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9693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oogle Shape;568;p26"/>
          <p:cNvSpPr txBox="1"/>
          <p:nvPr/>
        </p:nvSpPr>
        <p:spPr>
          <a:xfrm>
            <a:off x="815442" y="3406793"/>
            <a:ext cx="10986016" cy="2719687"/>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14" name="Google Shape;4694;p55"/>
          <p:cNvSpPr/>
          <p:nvPr/>
        </p:nvSpPr>
        <p:spPr>
          <a:xfrm>
            <a:off x="359868" y="1023216"/>
            <a:ext cx="2279045" cy="886151"/>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24578" name="Прямоугольник 4"/>
          <p:cNvSpPr>
            <a:spLocks noChangeArrowheads="1"/>
          </p:cNvSpPr>
          <p:nvPr/>
        </p:nvSpPr>
        <p:spPr bwMode="auto">
          <a:xfrm>
            <a:off x="7823200" y="81493"/>
            <a:ext cx="3580342" cy="353937"/>
          </a:xfrm>
          <a:prstGeom prst="rect">
            <a:avLst/>
          </a:prstGeom>
          <a:noFill/>
          <a:ln w="9525">
            <a:noFill/>
            <a:miter lim="800000"/>
            <a:headEnd/>
            <a:tailEnd/>
          </a:ln>
        </p:spPr>
        <p:txBody>
          <a:bodyPr lIns="60954" tIns="30477" rIns="60954" bIns="30477">
            <a:spAutoFit/>
          </a:bodyPr>
          <a:lstStyle/>
          <a:p>
            <a:pPr eaLnBrk="1" hangingPunct="1"/>
            <a:endParaRPr lang="ru-RU" altLang="ru-RU" sz="1900" dirty="0">
              <a:solidFill>
                <a:srgbClr val="004A94"/>
              </a:solidFill>
              <a:latin typeface="Arial" pitchFamily="34" charset="0"/>
              <a:cs typeface="Arial" pitchFamily="34" charset="0"/>
            </a:endParaRPr>
          </a:p>
        </p:txBody>
      </p:sp>
      <p:pic>
        <p:nvPicPr>
          <p:cNvPr id="24581" name="Рисунок 13"/>
          <p:cNvPicPr>
            <a:picLocks noChangeAspect="1"/>
          </p:cNvPicPr>
          <p:nvPr/>
        </p:nvPicPr>
        <p:blipFill rotWithShape="1">
          <a:blip r:embed="rId3"/>
          <a:srcRect b="4038"/>
          <a:stretch/>
        </p:blipFill>
        <p:spPr bwMode="auto">
          <a:xfrm>
            <a:off x="8258158" y="1017976"/>
            <a:ext cx="3543300" cy="2072696"/>
          </a:xfrm>
          <a:prstGeom prst="rect">
            <a:avLst/>
          </a:prstGeom>
          <a:noFill/>
          <a:ln w="9525">
            <a:noFill/>
            <a:miter lim="800000"/>
            <a:headEnd/>
            <a:tailEnd/>
          </a:ln>
        </p:spPr>
      </p:pic>
      <p:sp>
        <p:nvSpPr>
          <p:cNvPr id="7"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ҲУҚУҚИ</a:t>
            </a:r>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9868" y="4323599"/>
            <a:ext cx="911147" cy="911147"/>
          </a:xfrm>
          <a:prstGeom prst="ellipse">
            <a:avLst/>
          </a:prstGeom>
          <a:effectLst>
            <a:outerShdw blurRad="63500" sx="102000" sy="102000" algn="ctr" rotWithShape="0">
              <a:prstClr val="black">
                <a:alpha val="40000"/>
              </a:prstClr>
            </a:outerShdw>
          </a:effectLst>
        </p:spPr>
      </p:pic>
      <p:sp>
        <p:nvSpPr>
          <p:cNvPr id="10" name="Google Shape;912;p32"/>
          <p:cNvSpPr/>
          <p:nvPr/>
        </p:nvSpPr>
        <p:spPr>
          <a:xfrm>
            <a:off x="359869" y="998198"/>
            <a:ext cx="7631987" cy="2092474"/>
          </a:xfrm>
          <a:prstGeom prst="round2SameRect">
            <a:avLst>
              <a:gd name="adj1" fmla="val 0"/>
              <a:gd name="adj2" fmla="val 0"/>
            </a:avLst>
          </a:prstGeom>
          <a:solidFill>
            <a:schemeClr val="accent1">
              <a:lumMod val="20000"/>
              <a:lumOff val="80000"/>
            </a:schemeClr>
          </a:solidFill>
          <a:ln>
            <a:solidFill>
              <a:schemeClr val="bg1">
                <a:lumMod val="85000"/>
              </a:schemeClr>
            </a:solidFill>
          </a:ln>
        </p:spPr>
        <p:txBody>
          <a:bodyPr spcFirstLastPara="1" wrap="square" lIns="91425" tIns="91425" rIns="91425" bIns="91425" anchor="ctr" anchorCtr="0">
            <a:noAutofit/>
          </a:bodyPr>
          <a:lstStyle/>
          <a:p>
            <a:pPr algn="ctr"/>
            <a:r>
              <a:rPr lang="uz-Cyrl-UZ" sz="2000" b="1" dirty="0">
                <a:latin typeface="Arial" pitchFamily="34" charset="0"/>
                <a:cs typeface="Arial" pitchFamily="34" charset="0"/>
              </a:rPr>
              <a:t>Сайлов кодексига асосан фуқароларга сайловларда иштирок этиш борасида қатор қулайликлар яратиб берилган. Шундай қулайликлардан бири сайлов куни ўз яшаш жойида бўлиш имкониятига эга бўлмаган сайловчига муддатидан олдин овоз бериш ҳуқуқининг кафолатланганлигидир.</a:t>
            </a:r>
          </a:p>
        </p:txBody>
      </p:sp>
      <p:sp>
        <p:nvSpPr>
          <p:cNvPr id="12" name="Прямоугольник 5"/>
          <p:cNvSpPr>
            <a:spLocks noChangeArrowheads="1"/>
          </p:cNvSpPr>
          <p:nvPr/>
        </p:nvSpPr>
        <p:spPr bwMode="auto">
          <a:xfrm>
            <a:off x="1271014" y="3501901"/>
            <a:ext cx="10393283" cy="2554545"/>
          </a:xfrm>
          <a:prstGeom prst="rect">
            <a:avLst/>
          </a:prstGeom>
          <a:noFill/>
          <a:ln w="9525">
            <a:noFill/>
            <a:miter lim="800000"/>
            <a:headEnd/>
            <a:tailEnd/>
          </a:ln>
        </p:spPr>
        <p:txBody>
          <a:bodyPr wrap="square">
            <a:spAutoFit/>
          </a:bodyPr>
          <a:lstStyle/>
          <a:p>
            <a:pPr algn="ctr"/>
            <a:r>
              <a:rPr lang="uz-Cyrl-UZ" sz="2000" b="1" dirty="0" smtClean="0">
                <a:latin typeface="Arial" pitchFamily="34" charset="0"/>
                <a:cs typeface="Arial" pitchFamily="34" charset="0"/>
              </a:rPr>
              <a:t>Муддатидан </a:t>
            </a:r>
            <a:r>
              <a:rPr lang="uz-Cyrl-UZ" sz="2000" b="1" dirty="0">
                <a:latin typeface="Arial" pitchFamily="34" charset="0"/>
                <a:cs typeface="Arial" pitchFamily="34" charset="0"/>
              </a:rPr>
              <a:t>олдин овоз бериш </a:t>
            </a:r>
            <a:r>
              <a:rPr lang="uz-Cyrl-UZ" sz="2000" dirty="0">
                <a:latin typeface="Arial" pitchFamily="34" charset="0"/>
                <a:cs typeface="Arial" pitchFamily="34" charset="0"/>
              </a:rPr>
              <a:t>тартиб-таомилига кўра, сайлов куни ўз яшаш жойида бўлиш имкониятига эга бўлмаган сайловчи муддатидан олдин овоз бериш ҳуқуқига </a:t>
            </a:r>
            <a:r>
              <a:rPr lang="uz-Cyrl-UZ" sz="2000" dirty="0" smtClean="0">
                <a:latin typeface="Arial" pitchFamily="34" charset="0"/>
                <a:cs typeface="Arial" pitchFamily="34" charset="0"/>
              </a:rPr>
              <a:t>эга. </a:t>
            </a:r>
            <a:r>
              <a:rPr lang="uz-Cyrl-UZ" sz="2000" dirty="0">
                <a:latin typeface="Arial" pitchFamily="34" charset="0"/>
                <a:cs typeface="Arial" pitchFamily="34" charset="0"/>
              </a:rPr>
              <a:t>Муддатидан олдин овоз бериш – бу юридик фактдир</a:t>
            </a:r>
            <a:r>
              <a:rPr lang="uz-Cyrl-UZ" sz="2000" dirty="0" smtClean="0">
                <a:latin typeface="Arial" pitchFamily="34" charset="0"/>
                <a:cs typeface="Arial" pitchFamily="34" charset="0"/>
              </a:rPr>
              <a:t>.</a:t>
            </a:r>
            <a:endParaRPr lang="uz-Cyrl-UZ" sz="2000" dirty="0">
              <a:latin typeface="Arial" pitchFamily="34" charset="0"/>
              <a:cs typeface="Arial" pitchFamily="34" charset="0"/>
            </a:endParaRPr>
          </a:p>
          <a:p>
            <a:pPr algn="ctr"/>
            <a:r>
              <a:rPr lang="uz-Cyrl-UZ" sz="2000" dirty="0">
                <a:latin typeface="Arial" pitchFamily="34" charset="0"/>
                <a:cs typeface="Arial" pitchFamily="34" charset="0"/>
              </a:rPr>
              <a:t>       Умумий тартибга кўра, Ўзбекистон Республикаси Президенти сайлови фуқароларнинг овоз беришига асосланади. Овоз бериш – ҳар бир фуқаронинг давлат раҳбарини сайлашдек Конституциявий ҳуқуқини реализация қилишнинг шаклидир. </a:t>
            </a:r>
          </a:p>
          <a:p>
            <a:pPr algn="ctr"/>
            <a:r>
              <a:rPr lang="uz-Cyrl-UZ" sz="2000" dirty="0">
                <a:latin typeface="Arial" pitchFamily="34" charset="0"/>
                <a:cs typeface="Arial" pitchFamily="34" charset="0"/>
              </a:rPr>
              <a:t>       Ҳар бир сайловчи бир овозга эга. Овоз бериш ҳуқуқи, ўз хоҳиш-иродасини билдириш тенглиги ва эркинлиги Сайлов кодекси билан кафолатланади.</a:t>
            </a:r>
            <a:endParaRPr lang="ru-RU"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Таблица 10"/>
          <p:cNvGraphicFramePr>
            <a:graphicFrameLocks noGrp="1"/>
          </p:cNvGraphicFramePr>
          <p:nvPr>
            <p:extLst>
              <p:ext uri="{D42A27DB-BD31-4B8C-83A1-F6EECF244321}">
                <p14:modId xmlns:p14="http://schemas.microsoft.com/office/powerpoint/2010/main" val="377056640"/>
              </p:ext>
            </p:extLst>
          </p:nvPr>
        </p:nvGraphicFramePr>
        <p:xfrm>
          <a:off x="1656266" y="2997197"/>
          <a:ext cx="8128000" cy="61722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20000"/>
                    </a:ext>
                  </a:extLst>
                </a:gridCol>
                <a:gridCol w="812800">
                  <a:extLst>
                    <a:ext uri="{9D8B030D-6E8A-4147-A177-3AD203B41FA5}">
                      <a16:colId xmlns:a16="http://schemas.microsoft.com/office/drawing/2014/main" val="20001"/>
                    </a:ext>
                  </a:extLst>
                </a:gridCol>
                <a:gridCol w="812800">
                  <a:extLst>
                    <a:ext uri="{9D8B030D-6E8A-4147-A177-3AD203B41FA5}">
                      <a16:colId xmlns:a16="http://schemas.microsoft.com/office/drawing/2014/main" val="20002"/>
                    </a:ext>
                  </a:extLst>
                </a:gridCol>
                <a:gridCol w="812800">
                  <a:extLst>
                    <a:ext uri="{9D8B030D-6E8A-4147-A177-3AD203B41FA5}">
                      <a16:colId xmlns:a16="http://schemas.microsoft.com/office/drawing/2014/main" val="20003"/>
                    </a:ext>
                  </a:extLst>
                </a:gridCol>
                <a:gridCol w="812800">
                  <a:extLst>
                    <a:ext uri="{9D8B030D-6E8A-4147-A177-3AD203B41FA5}">
                      <a16:colId xmlns:a16="http://schemas.microsoft.com/office/drawing/2014/main" val="20004"/>
                    </a:ext>
                  </a:extLst>
                </a:gridCol>
                <a:gridCol w="812800">
                  <a:extLst>
                    <a:ext uri="{9D8B030D-6E8A-4147-A177-3AD203B41FA5}">
                      <a16:colId xmlns:a16="http://schemas.microsoft.com/office/drawing/2014/main" val="20005"/>
                    </a:ext>
                  </a:extLst>
                </a:gridCol>
                <a:gridCol w="812800">
                  <a:extLst>
                    <a:ext uri="{9D8B030D-6E8A-4147-A177-3AD203B41FA5}">
                      <a16:colId xmlns:a16="http://schemas.microsoft.com/office/drawing/2014/main" val="20006"/>
                    </a:ext>
                  </a:extLst>
                </a:gridCol>
                <a:gridCol w="812800">
                  <a:extLst>
                    <a:ext uri="{9D8B030D-6E8A-4147-A177-3AD203B41FA5}">
                      <a16:colId xmlns:a16="http://schemas.microsoft.com/office/drawing/2014/main" val="20007"/>
                    </a:ext>
                  </a:extLst>
                </a:gridCol>
                <a:gridCol w="812800">
                  <a:extLst>
                    <a:ext uri="{9D8B030D-6E8A-4147-A177-3AD203B41FA5}">
                      <a16:colId xmlns:a16="http://schemas.microsoft.com/office/drawing/2014/main" val="20008"/>
                    </a:ext>
                  </a:extLst>
                </a:gridCol>
                <a:gridCol w="812800">
                  <a:extLst>
                    <a:ext uri="{9D8B030D-6E8A-4147-A177-3AD203B41FA5}">
                      <a16:colId xmlns:a16="http://schemas.microsoft.com/office/drawing/2014/main" val="20009"/>
                    </a:ext>
                  </a:extLst>
                </a:gridCol>
              </a:tblGrid>
              <a:tr h="617220">
                <a:tc>
                  <a:txBody>
                    <a:bodyPr/>
                    <a:lstStyle/>
                    <a:p>
                      <a:pPr algn="ctr"/>
                      <a:r>
                        <a:rPr lang="en-US" sz="2000" b="1" dirty="0">
                          <a:solidFill>
                            <a:schemeClr val="bg1"/>
                          </a:solidFill>
                          <a:latin typeface="Arial" pitchFamily="34" charset="0"/>
                          <a:cs typeface="Arial" pitchFamily="34" charset="0"/>
                        </a:rPr>
                        <a:t>14</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15</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16</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17</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18</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19</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rgbClr val="FF0000"/>
                          </a:solidFill>
                          <a:latin typeface="Arial" pitchFamily="34" charset="0"/>
                          <a:cs typeface="Arial" pitchFamily="34" charset="0"/>
                        </a:rPr>
                        <a:t>20</a:t>
                      </a:r>
                      <a:endParaRPr lang="ru-RU" sz="2000" b="1" dirty="0">
                        <a:solidFill>
                          <a:srgbClr val="FF0000"/>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21</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22</a:t>
                      </a:r>
                      <a:endParaRPr lang="ru-RU" sz="2000" b="1" dirty="0">
                        <a:solidFill>
                          <a:schemeClr val="bg1"/>
                        </a:solidFill>
                        <a:latin typeface="Arial" pitchFamily="34" charset="0"/>
                        <a:cs typeface="Arial" pitchFamily="34" charset="0"/>
                      </a:endParaRPr>
                    </a:p>
                  </a:txBody>
                  <a:tcPr anchor="ctr"/>
                </a:tc>
                <a:tc>
                  <a:txBody>
                    <a:bodyPr/>
                    <a:lstStyle/>
                    <a:p>
                      <a:pPr algn="ctr"/>
                      <a:r>
                        <a:rPr lang="en-US" sz="2000" b="1" dirty="0">
                          <a:solidFill>
                            <a:schemeClr val="bg1"/>
                          </a:solidFill>
                          <a:latin typeface="Arial" pitchFamily="34" charset="0"/>
                          <a:cs typeface="Arial" pitchFamily="34" charset="0"/>
                        </a:rPr>
                        <a:t>23</a:t>
                      </a:r>
                      <a:endParaRPr lang="ru-RU" sz="2000" b="1" dirty="0">
                        <a:solidFill>
                          <a:schemeClr val="bg1"/>
                        </a:solidFill>
                        <a:latin typeface="Arial" pitchFamily="34" charset="0"/>
                        <a:cs typeface="Arial" pitchFamily="34" charset="0"/>
                      </a:endParaRPr>
                    </a:p>
                  </a:txBody>
                  <a:tcPr anchor="ctr"/>
                </a:tc>
                <a:extLst>
                  <a:ext uri="{0D108BD9-81ED-4DB2-BD59-A6C34878D82A}">
                    <a16:rowId xmlns:a16="http://schemas.microsoft.com/office/drawing/2014/main" val="10000"/>
                  </a:ext>
                </a:extLst>
              </a:tr>
            </a:tbl>
          </a:graphicData>
        </a:graphic>
      </p:graphicFrame>
      <p:graphicFrame>
        <p:nvGraphicFramePr>
          <p:cNvPr id="13" name="Таблица 12"/>
          <p:cNvGraphicFramePr>
            <a:graphicFrameLocks noGrp="1"/>
          </p:cNvGraphicFramePr>
          <p:nvPr>
            <p:extLst>
              <p:ext uri="{D42A27DB-BD31-4B8C-83A1-F6EECF244321}">
                <p14:modId xmlns:p14="http://schemas.microsoft.com/office/powerpoint/2010/main" val="201509648"/>
              </p:ext>
            </p:extLst>
          </p:nvPr>
        </p:nvGraphicFramePr>
        <p:xfrm>
          <a:off x="9831522" y="2997197"/>
          <a:ext cx="637953" cy="617220"/>
        </p:xfrm>
        <a:graphic>
          <a:graphicData uri="http://schemas.openxmlformats.org/drawingml/2006/table">
            <a:tbl>
              <a:tblPr/>
              <a:tblGrid>
                <a:gridCol w="637953">
                  <a:extLst>
                    <a:ext uri="{9D8B030D-6E8A-4147-A177-3AD203B41FA5}">
                      <a16:colId xmlns:a16="http://schemas.microsoft.com/office/drawing/2014/main" val="20000"/>
                    </a:ext>
                  </a:extLst>
                </a:gridCol>
              </a:tblGrid>
              <a:tr h="617220">
                <a:tc>
                  <a:txBody>
                    <a:bodyPr/>
                    <a:lstStyle/>
                    <a:p>
                      <a:pPr algn="ctr"/>
                      <a:r>
                        <a:rPr lang="en-US" sz="2000" b="1" dirty="0">
                          <a:solidFill>
                            <a:srgbClr val="FF0000"/>
                          </a:solidFill>
                          <a:latin typeface="Arial" pitchFamily="34" charset="0"/>
                          <a:cs typeface="Arial" pitchFamily="34" charset="0"/>
                        </a:rPr>
                        <a:t>24</a:t>
                      </a:r>
                      <a:endParaRPr lang="ru-RU" sz="2000" b="1" dirty="0">
                        <a:solidFill>
                          <a:srgbClr val="FF0000"/>
                        </a:solidFill>
                        <a:latin typeface="Arial" pitchFamily="34" charset="0"/>
                        <a:cs typeface="Arial" pitchFamily="34" charset="0"/>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9"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0"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a:t>
            </a:r>
          </a:p>
        </p:txBody>
      </p:sp>
      <p:sp>
        <p:nvSpPr>
          <p:cNvPr id="17" name="Google Shape;1327;p42"/>
          <p:cNvSpPr/>
          <p:nvPr/>
        </p:nvSpPr>
        <p:spPr>
          <a:xfrm>
            <a:off x="1097499" y="1115929"/>
            <a:ext cx="4388901" cy="1170071"/>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8" name="Google Shape;1328;p42"/>
          <p:cNvSpPr/>
          <p:nvPr/>
        </p:nvSpPr>
        <p:spPr>
          <a:xfrm>
            <a:off x="1385885" y="1194932"/>
            <a:ext cx="465943"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19" name="Google Shape;1329;p42"/>
          <p:cNvSpPr/>
          <p:nvPr/>
        </p:nvSpPr>
        <p:spPr>
          <a:xfrm>
            <a:off x="451308" y="1017605"/>
            <a:ext cx="1028582"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0" name="Google Shape;1330;p42"/>
          <p:cNvSpPr/>
          <p:nvPr/>
        </p:nvSpPr>
        <p:spPr>
          <a:xfrm>
            <a:off x="592963" y="1115919"/>
            <a:ext cx="1082880"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22" name="Прямоугольник 21"/>
          <p:cNvSpPr/>
          <p:nvPr/>
        </p:nvSpPr>
        <p:spPr>
          <a:xfrm>
            <a:off x="1991561" y="1275675"/>
            <a:ext cx="3494839" cy="923330"/>
          </a:xfrm>
          <a:prstGeom prst="rect">
            <a:avLst/>
          </a:prstGeom>
        </p:spPr>
        <p:txBody>
          <a:bodyPr wrap="square">
            <a:spAutoFit/>
          </a:bodyPr>
          <a:lstStyle/>
          <a:p>
            <a:pPr defTabSz="829650">
              <a:lnSpc>
                <a:spcPct val="90000"/>
              </a:lnSpc>
              <a:spcAft>
                <a:spcPct val="35000"/>
              </a:spcAft>
            </a:pPr>
            <a:r>
              <a:rPr lang="uz-Cyrl-UZ" sz="2000" b="1" dirty="0">
                <a:latin typeface="Arial" pitchFamily="34" charset="0"/>
                <a:cs typeface="Arial" pitchFamily="34" charset="0"/>
              </a:rPr>
              <a:t>Муддатидан олдин овоз бериш сайловга 10 кун қолганида бошланади</a:t>
            </a:r>
            <a:endParaRPr lang="ru-RU" sz="2000" b="1" dirty="0">
              <a:latin typeface="Arial" pitchFamily="34" charset="0"/>
              <a:cs typeface="Arial" pitchFamily="34" charset="0"/>
            </a:endParaRPr>
          </a:p>
        </p:txBody>
      </p:sp>
      <p:grpSp>
        <p:nvGrpSpPr>
          <p:cNvPr id="23" name="Google Shape;14125;p63"/>
          <p:cNvGrpSpPr/>
          <p:nvPr/>
        </p:nvGrpSpPr>
        <p:grpSpPr>
          <a:xfrm>
            <a:off x="771901" y="1210847"/>
            <a:ext cx="552292" cy="516183"/>
            <a:chOff x="1748582" y="3372635"/>
            <a:chExt cx="359269" cy="335780"/>
          </a:xfrm>
          <a:solidFill>
            <a:schemeClr val="accent1">
              <a:lumMod val="75000"/>
            </a:schemeClr>
          </a:solidFill>
        </p:grpSpPr>
        <p:sp>
          <p:nvSpPr>
            <p:cNvPr id="24" name="Google Shape;14126;p63"/>
            <p:cNvSpPr/>
            <p:nvPr/>
          </p:nvSpPr>
          <p:spPr>
            <a:xfrm>
              <a:off x="2080161" y="3535210"/>
              <a:ext cx="27690" cy="10630"/>
            </a:xfrm>
            <a:custGeom>
              <a:avLst/>
              <a:gdLst/>
              <a:ahLst/>
              <a:cxnLst/>
              <a:rect l="l" t="t" r="r" b="b"/>
              <a:pathLst>
                <a:path w="870" h="334" extrusionOk="0">
                  <a:moveTo>
                    <a:pt x="167" y="0"/>
                  </a:moveTo>
                  <a:cubicBezTo>
                    <a:pt x="72" y="0"/>
                    <a:pt x="1" y="83"/>
                    <a:pt x="1" y="167"/>
                  </a:cubicBezTo>
                  <a:cubicBezTo>
                    <a:pt x="1" y="262"/>
                    <a:pt x="72" y="333"/>
                    <a:pt x="167" y="333"/>
                  </a:cubicBezTo>
                  <a:lnTo>
                    <a:pt x="703" y="333"/>
                  </a:lnTo>
                  <a:cubicBezTo>
                    <a:pt x="786" y="333"/>
                    <a:pt x="870" y="262"/>
                    <a:pt x="870" y="167"/>
                  </a:cubicBezTo>
                  <a:cubicBezTo>
                    <a:pt x="870" y="83"/>
                    <a:pt x="786" y="0"/>
                    <a:pt x="703" y="0"/>
                  </a:cubicBezTo>
                  <a:close/>
                </a:path>
              </a:pathLst>
            </a:custGeom>
            <a:grpFill/>
            <a:ln>
              <a:noFill/>
            </a:ln>
          </p:spPr>
          <p:txBody>
            <a:bodyPr spcFirstLastPara="1" wrap="square" lIns="91425" tIns="91425" rIns="91425" bIns="91425" anchor="ctr" anchorCtr="0">
              <a:noAutofit/>
            </a:bodyPr>
            <a:lstStyle/>
            <a:p>
              <a:endParaRPr sz="1800" dirty="0"/>
            </a:p>
          </p:txBody>
        </p:sp>
        <p:grpSp>
          <p:nvGrpSpPr>
            <p:cNvPr id="25" name="Google Shape;14127;p63"/>
            <p:cNvGrpSpPr/>
            <p:nvPr/>
          </p:nvGrpSpPr>
          <p:grpSpPr>
            <a:xfrm>
              <a:off x="1748582" y="3372635"/>
              <a:ext cx="333520" cy="335780"/>
              <a:chOff x="1748582" y="3372635"/>
              <a:chExt cx="333520" cy="335780"/>
            </a:xfrm>
            <a:grpFill/>
          </p:grpSpPr>
          <p:sp>
            <p:nvSpPr>
              <p:cNvPr id="26" name="Google Shape;14128;p63"/>
              <p:cNvSpPr/>
              <p:nvPr/>
            </p:nvSpPr>
            <p:spPr>
              <a:xfrm>
                <a:off x="1748582" y="3372635"/>
                <a:ext cx="308504" cy="335780"/>
              </a:xfrm>
              <a:custGeom>
                <a:avLst/>
                <a:gdLst/>
                <a:ahLst/>
                <a:cxnLst/>
                <a:rect l="l" t="t" r="r" b="b"/>
                <a:pathLst>
                  <a:path w="9693" h="10550" extrusionOk="0">
                    <a:moveTo>
                      <a:pt x="8454" y="4215"/>
                    </a:moveTo>
                    <a:cubicBezTo>
                      <a:pt x="8978" y="4298"/>
                      <a:pt x="9359" y="4739"/>
                      <a:pt x="9359" y="5275"/>
                    </a:cubicBezTo>
                    <a:cubicBezTo>
                      <a:pt x="9359" y="5811"/>
                      <a:pt x="8978" y="6263"/>
                      <a:pt x="8454" y="6334"/>
                    </a:cubicBezTo>
                    <a:lnTo>
                      <a:pt x="8454" y="4215"/>
                    </a:lnTo>
                    <a:close/>
                    <a:moveTo>
                      <a:pt x="1251" y="4036"/>
                    </a:moveTo>
                    <a:lnTo>
                      <a:pt x="1251" y="6525"/>
                    </a:lnTo>
                    <a:lnTo>
                      <a:pt x="894" y="6525"/>
                    </a:lnTo>
                    <a:cubicBezTo>
                      <a:pt x="596" y="6525"/>
                      <a:pt x="358" y="6287"/>
                      <a:pt x="358" y="5989"/>
                    </a:cubicBezTo>
                    <a:lnTo>
                      <a:pt x="358" y="4572"/>
                    </a:lnTo>
                    <a:cubicBezTo>
                      <a:pt x="358" y="4275"/>
                      <a:pt x="596" y="4036"/>
                      <a:pt x="894" y="4036"/>
                    </a:cubicBezTo>
                    <a:close/>
                    <a:moveTo>
                      <a:pt x="2668" y="4025"/>
                    </a:moveTo>
                    <a:lnTo>
                      <a:pt x="2668" y="6525"/>
                    </a:lnTo>
                    <a:lnTo>
                      <a:pt x="1584" y="6525"/>
                    </a:lnTo>
                    <a:lnTo>
                      <a:pt x="1584" y="4025"/>
                    </a:lnTo>
                    <a:close/>
                    <a:moveTo>
                      <a:pt x="2846" y="7727"/>
                    </a:moveTo>
                    <a:lnTo>
                      <a:pt x="2846" y="8466"/>
                    </a:lnTo>
                    <a:lnTo>
                      <a:pt x="2537" y="8466"/>
                    </a:lnTo>
                    <a:lnTo>
                      <a:pt x="2727" y="7727"/>
                    </a:lnTo>
                    <a:close/>
                    <a:moveTo>
                      <a:pt x="2608" y="6834"/>
                    </a:moveTo>
                    <a:lnTo>
                      <a:pt x="2001" y="9156"/>
                    </a:lnTo>
                    <a:lnTo>
                      <a:pt x="1584" y="9156"/>
                    </a:lnTo>
                    <a:lnTo>
                      <a:pt x="1584" y="6834"/>
                    </a:lnTo>
                    <a:close/>
                    <a:moveTo>
                      <a:pt x="8133" y="357"/>
                    </a:moveTo>
                    <a:lnTo>
                      <a:pt x="8133" y="10228"/>
                    </a:lnTo>
                    <a:lnTo>
                      <a:pt x="7394" y="10228"/>
                    </a:lnTo>
                    <a:lnTo>
                      <a:pt x="7394" y="3251"/>
                    </a:lnTo>
                    <a:cubicBezTo>
                      <a:pt x="7394" y="3167"/>
                      <a:pt x="7323" y="3084"/>
                      <a:pt x="7240" y="3084"/>
                    </a:cubicBezTo>
                    <a:cubicBezTo>
                      <a:pt x="7144" y="3084"/>
                      <a:pt x="7073" y="3167"/>
                      <a:pt x="7073" y="3251"/>
                    </a:cubicBezTo>
                    <a:lnTo>
                      <a:pt x="7073" y="9144"/>
                    </a:lnTo>
                    <a:cubicBezTo>
                      <a:pt x="6859" y="8859"/>
                      <a:pt x="6549" y="8466"/>
                      <a:pt x="6132" y="8073"/>
                    </a:cubicBezTo>
                    <a:cubicBezTo>
                      <a:pt x="5668" y="7632"/>
                      <a:pt x="5192" y="7275"/>
                      <a:pt x="4704" y="7013"/>
                    </a:cubicBezTo>
                    <a:cubicBezTo>
                      <a:pt x="4132" y="6715"/>
                      <a:pt x="3561" y="6561"/>
                      <a:pt x="2989" y="6537"/>
                    </a:cubicBezTo>
                    <a:lnTo>
                      <a:pt x="2989" y="4036"/>
                    </a:lnTo>
                    <a:cubicBezTo>
                      <a:pt x="3572" y="4013"/>
                      <a:pt x="4132" y="3846"/>
                      <a:pt x="4704" y="3560"/>
                    </a:cubicBezTo>
                    <a:cubicBezTo>
                      <a:pt x="5192" y="3310"/>
                      <a:pt x="5668" y="2953"/>
                      <a:pt x="6132" y="2501"/>
                    </a:cubicBezTo>
                    <a:cubicBezTo>
                      <a:pt x="6537" y="2108"/>
                      <a:pt x="6847" y="1715"/>
                      <a:pt x="7073" y="1429"/>
                    </a:cubicBezTo>
                    <a:lnTo>
                      <a:pt x="7073" y="2489"/>
                    </a:lnTo>
                    <a:cubicBezTo>
                      <a:pt x="7073" y="2584"/>
                      <a:pt x="7144" y="2655"/>
                      <a:pt x="7240" y="2655"/>
                    </a:cubicBezTo>
                    <a:cubicBezTo>
                      <a:pt x="7323" y="2655"/>
                      <a:pt x="7394" y="2584"/>
                      <a:pt x="7394" y="2489"/>
                    </a:cubicBezTo>
                    <a:lnTo>
                      <a:pt x="7394" y="357"/>
                    </a:lnTo>
                    <a:close/>
                    <a:moveTo>
                      <a:pt x="7228" y="0"/>
                    </a:moveTo>
                    <a:cubicBezTo>
                      <a:pt x="7144" y="0"/>
                      <a:pt x="7073" y="84"/>
                      <a:pt x="7073" y="167"/>
                    </a:cubicBezTo>
                    <a:lnTo>
                      <a:pt x="7073" y="822"/>
                    </a:lnTo>
                    <a:cubicBezTo>
                      <a:pt x="6966" y="988"/>
                      <a:pt x="6549" y="1631"/>
                      <a:pt x="5906" y="2251"/>
                    </a:cubicBezTo>
                    <a:cubicBezTo>
                      <a:pt x="5227" y="2905"/>
                      <a:pt x="4132" y="3703"/>
                      <a:pt x="2822" y="3703"/>
                    </a:cubicBezTo>
                    <a:lnTo>
                      <a:pt x="882" y="3703"/>
                    </a:lnTo>
                    <a:cubicBezTo>
                      <a:pt x="405" y="3703"/>
                      <a:pt x="1" y="4084"/>
                      <a:pt x="1" y="4572"/>
                    </a:cubicBezTo>
                    <a:lnTo>
                      <a:pt x="1" y="5989"/>
                    </a:lnTo>
                    <a:cubicBezTo>
                      <a:pt x="1" y="6465"/>
                      <a:pt x="382" y="6870"/>
                      <a:pt x="882" y="6870"/>
                    </a:cubicBezTo>
                    <a:lnTo>
                      <a:pt x="1239" y="6870"/>
                    </a:lnTo>
                    <a:lnTo>
                      <a:pt x="1239" y="9359"/>
                    </a:lnTo>
                    <a:cubicBezTo>
                      <a:pt x="1239" y="9442"/>
                      <a:pt x="1310" y="9513"/>
                      <a:pt x="1394" y="9513"/>
                    </a:cubicBezTo>
                    <a:lnTo>
                      <a:pt x="2096" y="9513"/>
                    </a:lnTo>
                    <a:cubicBezTo>
                      <a:pt x="2168" y="9513"/>
                      <a:pt x="2227" y="9478"/>
                      <a:pt x="2263" y="9394"/>
                    </a:cubicBezTo>
                    <a:lnTo>
                      <a:pt x="2406" y="8823"/>
                    </a:lnTo>
                    <a:lnTo>
                      <a:pt x="2977" y="8823"/>
                    </a:lnTo>
                    <a:cubicBezTo>
                      <a:pt x="3061" y="8823"/>
                      <a:pt x="3144" y="8739"/>
                      <a:pt x="3144" y="8656"/>
                    </a:cubicBezTo>
                    <a:lnTo>
                      <a:pt x="3144" y="7573"/>
                    </a:lnTo>
                    <a:cubicBezTo>
                      <a:pt x="3144" y="7477"/>
                      <a:pt x="3061" y="7406"/>
                      <a:pt x="2977" y="7406"/>
                    </a:cubicBezTo>
                    <a:lnTo>
                      <a:pt x="2787" y="7406"/>
                    </a:lnTo>
                    <a:lnTo>
                      <a:pt x="2930" y="6858"/>
                    </a:lnTo>
                    <a:cubicBezTo>
                      <a:pt x="4180" y="6894"/>
                      <a:pt x="5227" y="7656"/>
                      <a:pt x="5882" y="8299"/>
                    </a:cubicBezTo>
                    <a:cubicBezTo>
                      <a:pt x="6537" y="8942"/>
                      <a:pt x="6954" y="9573"/>
                      <a:pt x="7037" y="9728"/>
                    </a:cubicBezTo>
                    <a:lnTo>
                      <a:pt x="7037" y="10383"/>
                    </a:lnTo>
                    <a:cubicBezTo>
                      <a:pt x="7037" y="10466"/>
                      <a:pt x="7109" y="10549"/>
                      <a:pt x="7204" y="10549"/>
                    </a:cubicBezTo>
                    <a:lnTo>
                      <a:pt x="8264" y="10549"/>
                    </a:lnTo>
                    <a:cubicBezTo>
                      <a:pt x="8347" y="10549"/>
                      <a:pt x="8430" y="10466"/>
                      <a:pt x="8430" y="10383"/>
                    </a:cubicBezTo>
                    <a:lnTo>
                      <a:pt x="8430" y="6656"/>
                    </a:lnTo>
                    <a:cubicBezTo>
                      <a:pt x="9121" y="6573"/>
                      <a:pt x="9657" y="5989"/>
                      <a:pt x="9657" y="5275"/>
                    </a:cubicBezTo>
                    <a:cubicBezTo>
                      <a:pt x="9692" y="4560"/>
                      <a:pt x="9168" y="3965"/>
                      <a:pt x="8454" y="3894"/>
                    </a:cubicBezTo>
                    <a:lnTo>
                      <a:pt x="8454" y="167"/>
                    </a:lnTo>
                    <a:cubicBezTo>
                      <a:pt x="8454" y="84"/>
                      <a:pt x="8383" y="0"/>
                      <a:pt x="828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 name="Google Shape;14129;p63"/>
              <p:cNvSpPr/>
              <p:nvPr/>
            </p:nvSpPr>
            <p:spPr>
              <a:xfrm>
                <a:off x="2057054" y="3472000"/>
                <a:ext cx="25048" cy="22311"/>
              </a:xfrm>
              <a:custGeom>
                <a:avLst/>
                <a:gdLst/>
                <a:ahLst/>
                <a:cxnLst/>
                <a:rect l="l" t="t" r="r" b="b"/>
                <a:pathLst>
                  <a:path w="787" h="701" extrusionOk="0">
                    <a:moveTo>
                      <a:pt x="600" y="1"/>
                    </a:moveTo>
                    <a:cubicBezTo>
                      <a:pt x="557" y="1"/>
                      <a:pt x="512" y="16"/>
                      <a:pt x="477" y="45"/>
                    </a:cubicBezTo>
                    <a:lnTo>
                      <a:pt x="107" y="414"/>
                    </a:lnTo>
                    <a:cubicBezTo>
                      <a:pt x="0" y="522"/>
                      <a:pt x="72" y="700"/>
                      <a:pt x="227" y="700"/>
                    </a:cubicBezTo>
                    <a:cubicBezTo>
                      <a:pt x="262" y="700"/>
                      <a:pt x="310" y="676"/>
                      <a:pt x="346" y="653"/>
                    </a:cubicBezTo>
                    <a:lnTo>
                      <a:pt x="715" y="283"/>
                    </a:lnTo>
                    <a:cubicBezTo>
                      <a:pt x="786" y="200"/>
                      <a:pt x="786" y="105"/>
                      <a:pt x="715" y="45"/>
                    </a:cubicBezTo>
                    <a:cubicBezTo>
                      <a:pt x="685" y="16"/>
                      <a:pt x="643" y="1"/>
                      <a:pt x="600"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8" name="Google Shape;14130;p63"/>
              <p:cNvSpPr/>
              <p:nvPr/>
            </p:nvSpPr>
            <p:spPr>
              <a:xfrm>
                <a:off x="2058550" y="3586834"/>
                <a:ext cx="23552" cy="22629"/>
              </a:xfrm>
              <a:custGeom>
                <a:avLst/>
                <a:gdLst/>
                <a:ahLst/>
                <a:cxnLst/>
                <a:rect l="l" t="t" r="r" b="b"/>
                <a:pathLst>
                  <a:path w="740" h="711" extrusionOk="0">
                    <a:moveTo>
                      <a:pt x="184" y="0"/>
                    </a:moveTo>
                    <a:cubicBezTo>
                      <a:pt x="141" y="0"/>
                      <a:pt x="96" y="15"/>
                      <a:pt x="60" y="45"/>
                    </a:cubicBezTo>
                    <a:cubicBezTo>
                      <a:pt x="1" y="104"/>
                      <a:pt x="1" y="212"/>
                      <a:pt x="60" y="283"/>
                    </a:cubicBezTo>
                    <a:lnTo>
                      <a:pt x="430" y="664"/>
                    </a:lnTo>
                    <a:cubicBezTo>
                      <a:pt x="461" y="696"/>
                      <a:pt x="500" y="711"/>
                      <a:pt x="538" y="711"/>
                    </a:cubicBezTo>
                    <a:cubicBezTo>
                      <a:pt x="586" y="711"/>
                      <a:pt x="634" y="687"/>
                      <a:pt x="668" y="640"/>
                    </a:cubicBezTo>
                    <a:cubicBezTo>
                      <a:pt x="739" y="581"/>
                      <a:pt x="727" y="485"/>
                      <a:pt x="668" y="426"/>
                    </a:cubicBezTo>
                    <a:lnTo>
                      <a:pt x="299" y="45"/>
                    </a:lnTo>
                    <a:cubicBezTo>
                      <a:pt x="269" y="15"/>
                      <a:pt x="227" y="0"/>
                      <a:pt x="184" y="0"/>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1" name="Google Shape;1327;p42"/>
          <p:cNvSpPr/>
          <p:nvPr/>
        </p:nvSpPr>
        <p:spPr>
          <a:xfrm>
            <a:off x="7321117" y="1115929"/>
            <a:ext cx="4388901" cy="1170071"/>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2" name="Google Shape;1328;p42"/>
          <p:cNvSpPr/>
          <p:nvPr/>
        </p:nvSpPr>
        <p:spPr>
          <a:xfrm>
            <a:off x="7609503" y="1194932"/>
            <a:ext cx="465943"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3" name="Google Shape;1329;p42"/>
          <p:cNvSpPr/>
          <p:nvPr/>
        </p:nvSpPr>
        <p:spPr>
          <a:xfrm>
            <a:off x="6674926" y="1017605"/>
            <a:ext cx="1028582"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4" name="Google Shape;1330;p42"/>
          <p:cNvSpPr/>
          <p:nvPr/>
        </p:nvSpPr>
        <p:spPr>
          <a:xfrm>
            <a:off x="6816581" y="1115919"/>
            <a:ext cx="1082880"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45" name="Прямоугольник 44"/>
          <p:cNvSpPr/>
          <p:nvPr/>
        </p:nvSpPr>
        <p:spPr>
          <a:xfrm>
            <a:off x="8215179" y="1275675"/>
            <a:ext cx="3494839" cy="923330"/>
          </a:xfrm>
          <a:prstGeom prst="rect">
            <a:avLst/>
          </a:prstGeom>
        </p:spPr>
        <p:txBody>
          <a:bodyPr wrap="square">
            <a:spAutoFit/>
          </a:bodyPr>
          <a:lstStyle/>
          <a:p>
            <a:pPr defTabSz="829650">
              <a:lnSpc>
                <a:spcPct val="90000"/>
              </a:lnSpc>
              <a:spcAft>
                <a:spcPct val="35000"/>
              </a:spcAft>
            </a:pPr>
            <a:r>
              <a:rPr lang="uz-Cyrl-UZ" sz="2000" b="1" dirty="0">
                <a:latin typeface="Arial" pitchFamily="34" charset="0"/>
                <a:cs typeface="Arial" pitchFamily="34" charset="0"/>
              </a:rPr>
              <a:t>Муддатидан олдин овоз бериш сайловга 3 кун қолганида тугалланади</a:t>
            </a:r>
          </a:p>
        </p:txBody>
      </p:sp>
      <p:grpSp>
        <p:nvGrpSpPr>
          <p:cNvPr id="52" name="Google Shape;13879;p63"/>
          <p:cNvGrpSpPr/>
          <p:nvPr/>
        </p:nvGrpSpPr>
        <p:grpSpPr>
          <a:xfrm>
            <a:off x="7075200" y="1205529"/>
            <a:ext cx="534303" cy="526817"/>
            <a:chOff x="5352728" y="1990239"/>
            <a:chExt cx="327091" cy="322508"/>
          </a:xfrm>
          <a:solidFill>
            <a:schemeClr val="accent1">
              <a:lumMod val="75000"/>
            </a:schemeClr>
          </a:solidFill>
        </p:grpSpPr>
        <p:sp>
          <p:nvSpPr>
            <p:cNvPr id="53" name="Google Shape;13880;p63"/>
            <p:cNvSpPr/>
            <p:nvPr/>
          </p:nvSpPr>
          <p:spPr>
            <a:xfrm>
              <a:off x="5575935" y="2093297"/>
              <a:ext cx="103885" cy="217923"/>
            </a:xfrm>
            <a:custGeom>
              <a:avLst/>
              <a:gdLst/>
              <a:ahLst/>
              <a:cxnLst/>
              <a:rect l="l" t="t" r="r" b="b"/>
              <a:pathLst>
                <a:path w="3264" h="6847" extrusionOk="0">
                  <a:moveTo>
                    <a:pt x="1084" y="322"/>
                  </a:moveTo>
                  <a:cubicBezTo>
                    <a:pt x="1144" y="322"/>
                    <a:pt x="1203" y="358"/>
                    <a:pt x="1203" y="441"/>
                  </a:cubicBezTo>
                  <a:lnTo>
                    <a:pt x="1203" y="513"/>
                  </a:lnTo>
                  <a:lnTo>
                    <a:pt x="1203" y="1061"/>
                  </a:lnTo>
                  <a:cubicBezTo>
                    <a:pt x="1203" y="1156"/>
                    <a:pt x="1275" y="1227"/>
                    <a:pt x="1370" y="1227"/>
                  </a:cubicBezTo>
                  <a:cubicBezTo>
                    <a:pt x="1453" y="1227"/>
                    <a:pt x="1537" y="1156"/>
                    <a:pt x="1537" y="1061"/>
                  </a:cubicBezTo>
                  <a:lnTo>
                    <a:pt x="1537" y="537"/>
                  </a:lnTo>
                  <a:cubicBezTo>
                    <a:pt x="1549" y="513"/>
                    <a:pt x="1596" y="477"/>
                    <a:pt x="1632" y="477"/>
                  </a:cubicBezTo>
                  <a:lnTo>
                    <a:pt x="1656" y="477"/>
                  </a:lnTo>
                  <a:cubicBezTo>
                    <a:pt x="1715" y="477"/>
                    <a:pt x="1775" y="525"/>
                    <a:pt x="1775" y="596"/>
                  </a:cubicBezTo>
                  <a:lnTo>
                    <a:pt x="1775" y="632"/>
                  </a:lnTo>
                  <a:lnTo>
                    <a:pt x="1775" y="1061"/>
                  </a:lnTo>
                  <a:cubicBezTo>
                    <a:pt x="1775" y="1156"/>
                    <a:pt x="1846" y="1227"/>
                    <a:pt x="1930" y="1227"/>
                  </a:cubicBezTo>
                  <a:cubicBezTo>
                    <a:pt x="2025" y="1227"/>
                    <a:pt x="2096" y="1156"/>
                    <a:pt x="2096" y="1061"/>
                  </a:cubicBezTo>
                  <a:lnTo>
                    <a:pt x="2096" y="656"/>
                  </a:lnTo>
                  <a:cubicBezTo>
                    <a:pt x="2108" y="620"/>
                    <a:pt x="2156" y="596"/>
                    <a:pt x="2203" y="596"/>
                  </a:cubicBezTo>
                  <a:lnTo>
                    <a:pt x="2215" y="596"/>
                  </a:lnTo>
                  <a:cubicBezTo>
                    <a:pt x="2275" y="596"/>
                    <a:pt x="2334" y="644"/>
                    <a:pt x="2334" y="715"/>
                  </a:cubicBezTo>
                  <a:lnTo>
                    <a:pt x="2334" y="822"/>
                  </a:lnTo>
                  <a:lnTo>
                    <a:pt x="2334" y="1156"/>
                  </a:lnTo>
                  <a:cubicBezTo>
                    <a:pt x="2334" y="1239"/>
                    <a:pt x="2406" y="1311"/>
                    <a:pt x="2501" y="1311"/>
                  </a:cubicBezTo>
                  <a:cubicBezTo>
                    <a:pt x="2584" y="1311"/>
                    <a:pt x="2668" y="1239"/>
                    <a:pt x="2668" y="1156"/>
                  </a:cubicBezTo>
                  <a:lnTo>
                    <a:pt x="2668" y="822"/>
                  </a:lnTo>
                  <a:cubicBezTo>
                    <a:pt x="2668" y="763"/>
                    <a:pt x="2703" y="703"/>
                    <a:pt x="2787" y="703"/>
                  </a:cubicBezTo>
                  <a:lnTo>
                    <a:pt x="2799" y="703"/>
                  </a:lnTo>
                  <a:cubicBezTo>
                    <a:pt x="2858" y="703"/>
                    <a:pt x="2918" y="751"/>
                    <a:pt x="2918" y="822"/>
                  </a:cubicBezTo>
                  <a:lnTo>
                    <a:pt x="2918" y="1584"/>
                  </a:lnTo>
                  <a:lnTo>
                    <a:pt x="2918" y="1596"/>
                  </a:lnTo>
                  <a:cubicBezTo>
                    <a:pt x="2930" y="1787"/>
                    <a:pt x="2918" y="2346"/>
                    <a:pt x="2632" y="2596"/>
                  </a:cubicBezTo>
                  <a:cubicBezTo>
                    <a:pt x="2608" y="2620"/>
                    <a:pt x="2572" y="2668"/>
                    <a:pt x="2572" y="2715"/>
                  </a:cubicBezTo>
                  <a:lnTo>
                    <a:pt x="2572" y="3216"/>
                  </a:lnTo>
                  <a:lnTo>
                    <a:pt x="1025" y="3216"/>
                  </a:lnTo>
                  <a:lnTo>
                    <a:pt x="1025" y="2858"/>
                  </a:lnTo>
                  <a:cubicBezTo>
                    <a:pt x="1025" y="2823"/>
                    <a:pt x="1001" y="2763"/>
                    <a:pt x="965" y="2727"/>
                  </a:cubicBezTo>
                  <a:cubicBezTo>
                    <a:pt x="929" y="2727"/>
                    <a:pt x="394" y="2311"/>
                    <a:pt x="358" y="1870"/>
                  </a:cubicBezTo>
                  <a:cubicBezTo>
                    <a:pt x="346" y="1608"/>
                    <a:pt x="334" y="1287"/>
                    <a:pt x="417" y="1215"/>
                  </a:cubicBezTo>
                  <a:cubicBezTo>
                    <a:pt x="453" y="1189"/>
                    <a:pt x="496" y="1175"/>
                    <a:pt x="560" y="1175"/>
                  </a:cubicBezTo>
                  <a:cubicBezTo>
                    <a:pt x="581" y="1175"/>
                    <a:pt x="605" y="1177"/>
                    <a:pt x="632" y="1180"/>
                  </a:cubicBezTo>
                  <a:lnTo>
                    <a:pt x="632" y="1406"/>
                  </a:lnTo>
                  <a:cubicBezTo>
                    <a:pt x="632" y="1489"/>
                    <a:pt x="703" y="1572"/>
                    <a:pt x="787" y="1572"/>
                  </a:cubicBezTo>
                  <a:cubicBezTo>
                    <a:pt x="882" y="1572"/>
                    <a:pt x="953" y="1489"/>
                    <a:pt x="953" y="1406"/>
                  </a:cubicBezTo>
                  <a:lnTo>
                    <a:pt x="953" y="441"/>
                  </a:lnTo>
                  <a:cubicBezTo>
                    <a:pt x="953" y="382"/>
                    <a:pt x="1001" y="322"/>
                    <a:pt x="1072" y="322"/>
                  </a:cubicBezTo>
                  <a:close/>
                  <a:moveTo>
                    <a:pt x="2799" y="3537"/>
                  </a:moveTo>
                  <a:lnTo>
                    <a:pt x="2799" y="4037"/>
                  </a:lnTo>
                  <a:lnTo>
                    <a:pt x="751" y="4037"/>
                  </a:lnTo>
                  <a:lnTo>
                    <a:pt x="751" y="3537"/>
                  </a:lnTo>
                  <a:close/>
                  <a:moveTo>
                    <a:pt x="2799" y="4370"/>
                  </a:moveTo>
                  <a:lnTo>
                    <a:pt x="2799" y="6525"/>
                  </a:lnTo>
                  <a:lnTo>
                    <a:pt x="751" y="6525"/>
                  </a:lnTo>
                  <a:lnTo>
                    <a:pt x="751" y="4370"/>
                  </a:lnTo>
                  <a:close/>
                  <a:moveTo>
                    <a:pt x="1072" y="1"/>
                  </a:moveTo>
                  <a:cubicBezTo>
                    <a:pt x="834" y="1"/>
                    <a:pt x="644" y="203"/>
                    <a:pt x="644" y="429"/>
                  </a:cubicBezTo>
                  <a:lnTo>
                    <a:pt x="644" y="846"/>
                  </a:lnTo>
                  <a:cubicBezTo>
                    <a:pt x="621" y="845"/>
                    <a:pt x="600" y="844"/>
                    <a:pt x="579" y="844"/>
                  </a:cubicBezTo>
                  <a:cubicBezTo>
                    <a:pt x="433" y="844"/>
                    <a:pt x="321" y="880"/>
                    <a:pt x="227" y="953"/>
                  </a:cubicBezTo>
                  <a:cubicBezTo>
                    <a:pt x="1" y="1144"/>
                    <a:pt x="13" y="1525"/>
                    <a:pt x="48" y="1882"/>
                  </a:cubicBezTo>
                  <a:cubicBezTo>
                    <a:pt x="72" y="2370"/>
                    <a:pt x="525" y="2787"/>
                    <a:pt x="679" y="2930"/>
                  </a:cubicBezTo>
                  <a:lnTo>
                    <a:pt x="679" y="3216"/>
                  </a:lnTo>
                  <a:lnTo>
                    <a:pt x="596" y="3216"/>
                  </a:lnTo>
                  <a:cubicBezTo>
                    <a:pt x="513" y="3216"/>
                    <a:pt x="429" y="3287"/>
                    <a:pt x="429" y="3382"/>
                  </a:cubicBezTo>
                  <a:lnTo>
                    <a:pt x="429" y="4216"/>
                  </a:lnTo>
                  <a:lnTo>
                    <a:pt x="429" y="6692"/>
                  </a:lnTo>
                  <a:cubicBezTo>
                    <a:pt x="429" y="6775"/>
                    <a:pt x="513" y="6847"/>
                    <a:pt x="596" y="6847"/>
                  </a:cubicBezTo>
                  <a:lnTo>
                    <a:pt x="2977" y="6847"/>
                  </a:lnTo>
                  <a:cubicBezTo>
                    <a:pt x="3061" y="6847"/>
                    <a:pt x="3144" y="6775"/>
                    <a:pt x="3144" y="6692"/>
                  </a:cubicBezTo>
                  <a:lnTo>
                    <a:pt x="3144" y="4204"/>
                  </a:lnTo>
                  <a:lnTo>
                    <a:pt x="3144" y="3370"/>
                  </a:lnTo>
                  <a:cubicBezTo>
                    <a:pt x="3120" y="3275"/>
                    <a:pt x="3049" y="3204"/>
                    <a:pt x="2965" y="3204"/>
                  </a:cubicBezTo>
                  <a:lnTo>
                    <a:pt x="2858" y="3204"/>
                  </a:lnTo>
                  <a:lnTo>
                    <a:pt x="2858" y="2763"/>
                  </a:lnTo>
                  <a:cubicBezTo>
                    <a:pt x="3263" y="2358"/>
                    <a:pt x="3215" y="1644"/>
                    <a:pt x="3204" y="1549"/>
                  </a:cubicBezTo>
                  <a:lnTo>
                    <a:pt x="3204" y="810"/>
                  </a:lnTo>
                  <a:cubicBezTo>
                    <a:pt x="3204" y="572"/>
                    <a:pt x="3013" y="382"/>
                    <a:pt x="2763" y="382"/>
                  </a:cubicBezTo>
                  <a:lnTo>
                    <a:pt x="2751" y="382"/>
                  </a:lnTo>
                  <a:cubicBezTo>
                    <a:pt x="2680" y="382"/>
                    <a:pt x="2608" y="394"/>
                    <a:pt x="2549" y="441"/>
                  </a:cubicBezTo>
                  <a:cubicBezTo>
                    <a:pt x="2465" y="334"/>
                    <a:pt x="2334" y="275"/>
                    <a:pt x="2203" y="275"/>
                  </a:cubicBezTo>
                  <a:lnTo>
                    <a:pt x="2191" y="275"/>
                  </a:lnTo>
                  <a:cubicBezTo>
                    <a:pt x="2120" y="275"/>
                    <a:pt x="2037" y="287"/>
                    <a:pt x="1977" y="322"/>
                  </a:cubicBezTo>
                  <a:cubicBezTo>
                    <a:pt x="1906" y="227"/>
                    <a:pt x="1787" y="168"/>
                    <a:pt x="1656" y="168"/>
                  </a:cubicBezTo>
                  <a:lnTo>
                    <a:pt x="1632" y="168"/>
                  </a:lnTo>
                  <a:cubicBezTo>
                    <a:pt x="1572" y="168"/>
                    <a:pt x="1525" y="179"/>
                    <a:pt x="1453" y="203"/>
                  </a:cubicBezTo>
                  <a:cubicBezTo>
                    <a:pt x="1382" y="84"/>
                    <a:pt x="1251" y="1"/>
                    <a:pt x="1084"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4" name="Google Shape;13881;p63"/>
            <p:cNvSpPr/>
            <p:nvPr/>
          </p:nvSpPr>
          <p:spPr>
            <a:xfrm>
              <a:off x="5426250" y="1990239"/>
              <a:ext cx="191029" cy="322508"/>
            </a:xfrm>
            <a:custGeom>
              <a:avLst/>
              <a:gdLst/>
              <a:ahLst/>
              <a:cxnLst/>
              <a:rect l="l" t="t" r="r" b="b"/>
              <a:pathLst>
                <a:path w="6002" h="10133" extrusionOk="0">
                  <a:moveTo>
                    <a:pt x="584" y="298"/>
                  </a:moveTo>
                  <a:lnTo>
                    <a:pt x="977" y="322"/>
                  </a:lnTo>
                  <a:lnTo>
                    <a:pt x="870" y="584"/>
                  </a:lnTo>
                  <a:lnTo>
                    <a:pt x="584" y="298"/>
                  </a:lnTo>
                  <a:close/>
                  <a:moveTo>
                    <a:pt x="1299" y="381"/>
                  </a:moveTo>
                  <a:lnTo>
                    <a:pt x="2322" y="810"/>
                  </a:lnTo>
                  <a:lnTo>
                    <a:pt x="2203" y="1239"/>
                  </a:lnTo>
                  <a:lnTo>
                    <a:pt x="1120" y="774"/>
                  </a:lnTo>
                  <a:lnTo>
                    <a:pt x="1299" y="381"/>
                  </a:lnTo>
                  <a:close/>
                  <a:moveTo>
                    <a:pt x="4739" y="1834"/>
                  </a:moveTo>
                  <a:lnTo>
                    <a:pt x="5097" y="1977"/>
                  </a:lnTo>
                  <a:lnTo>
                    <a:pt x="4918" y="2382"/>
                  </a:lnTo>
                  <a:lnTo>
                    <a:pt x="4620" y="2263"/>
                  </a:lnTo>
                  <a:cubicBezTo>
                    <a:pt x="4632" y="2251"/>
                    <a:pt x="4632" y="2227"/>
                    <a:pt x="4632" y="2227"/>
                  </a:cubicBezTo>
                  <a:lnTo>
                    <a:pt x="4739" y="1834"/>
                  </a:lnTo>
                  <a:close/>
                  <a:moveTo>
                    <a:pt x="5406" y="2108"/>
                  </a:moveTo>
                  <a:lnTo>
                    <a:pt x="5585" y="2191"/>
                  </a:lnTo>
                  <a:cubicBezTo>
                    <a:pt x="5609" y="2203"/>
                    <a:pt x="5632" y="2215"/>
                    <a:pt x="5644" y="2251"/>
                  </a:cubicBezTo>
                  <a:cubicBezTo>
                    <a:pt x="5656" y="2274"/>
                    <a:pt x="5656" y="2298"/>
                    <a:pt x="5644" y="2322"/>
                  </a:cubicBezTo>
                  <a:lnTo>
                    <a:pt x="5549" y="2524"/>
                  </a:lnTo>
                  <a:cubicBezTo>
                    <a:pt x="5537" y="2560"/>
                    <a:pt x="5525" y="2572"/>
                    <a:pt x="5490" y="2584"/>
                  </a:cubicBezTo>
                  <a:cubicBezTo>
                    <a:pt x="5478" y="2590"/>
                    <a:pt x="5463" y="2593"/>
                    <a:pt x="5449" y="2593"/>
                  </a:cubicBezTo>
                  <a:cubicBezTo>
                    <a:pt x="5436" y="2593"/>
                    <a:pt x="5424" y="2590"/>
                    <a:pt x="5418" y="2584"/>
                  </a:cubicBezTo>
                  <a:lnTo>
                    <a:pt x="5228" y="2513"/>
                  </a:lnTo>
                  <a:lnTo>
                    <a:pt x="5406" y="2108"/>
                  </a:lnTo>
                  <a:close/>
                  <a:moveTo>
                    <a:pt x="2906" y="405"/>
                  </a:moveTo>
                  <a:cubicBezTo>
                    <a:pt x="2930" y="405"/>
                    <a:pt x="2965" y="429"/>
                    <a:pt x="2977" y="441"/>
                  </a:cubicBezTo>
                  <a:cubicBezTo>
                    <a:pt x="2989" y="477"/>
                    <a:pt x="2989" y="500"/>
                    <a:pt x="2989" y="536"/>
                  </a:cubicBezTo>
                  <a:lnTo>
                    <a:pt x="2977" y="608"/>
                  </a:lnTo>
                  <a:lnTo>
                    <a:pt x="2787" y="1262"/>
                  </a:lnTo>
                  <a:cubicBezTo>
                    <a:pt x="2751" y="1358"/>
                    <a:pt x="2811" y="1441"/>
                    <a:pt x="2882" y="1453"/>
                  </a:cubicBezTo>
                  <a:lnTo>
                    <a:pt x="2930" y="1453"/>
                  </a:lnTo>
                  <a:cubicBezTo>
                    <a:pt x="3001" y="1453"/>
                    <a:pt x="3061" y="1417"/>
                    <a:pt x="3084" y="1334"/>
                  </a:cubicBezTo>
                  <a:lnTo>
                    <a:pt x="3263" y="703"/>
                  </a:lnTo>
                  <a:cubicBezTo>
                    <a:pt x="3287" y="667"/>
                    <a:pt x="3335" y="655"/>
                    <a:pt x="3382" y="655"/>
                  </a:cubicBezTo>
                  <a:lnTo>
                    <a:pt x="3394" y="655"/>
                  </a:lnTo>
                  <a:cubicBezTo>
                    <a:pt x="3418" y="655"/>
                    <a:pt x="3454" y="679"/>
                    <a:pt x="3465" y="703"/>
                  </a:cubicBezTo>
                  <a:cubicBezTo>
                    <a:pt x="3477" y="727"/>
                    <a:pt x="3477" y="762"/>
                    <a:pt x="3477" y="786"/>
                  </a:cubicBezTo>
                  <a:lnTo>
                    <a:pt x="3323" y="1358"/>
                  </a:lnTo>
                  <a:cubicBezTo>
                    <a:pt x="3287" y="1441"/>
                    <a:pt x="3346" y="1536"/>
                    <a:pt x="3418" y="1548"/>
                  </a:cubicBezTo>
                  <a:lnTo>
                    <a:pt x="3465" y="1548"/>
                  </a:lnTo>
                  <a:cubicBezTo>
                    <a:pt x="3537" y="1548"/>
                    <a:pt x="3596" y="1501"/>
                    <a:pt x="3620" y="1429"/>
                  </a:cubicBezTo>
                  <a:lnTo>
                    <a:pt x="3763" y="905"/>
                  </a:lnTo>
                  <a:cubicBezTo>
                    <a:pt x="3794" y="885"/>
                    <a:pt x="3825" y="855"/>
                    <a:pt x="3863" y="855"/>
                  </a:cubicBezTo>
                  <a:cubicBezTo>
                    <a:pt x="3869" y="855"/>
                    <a:pt x="3876" y="856"/>
                    <a:pt x="3882" y="858"/>
                  </a:cubicBezTo>
                  <a:lnTo>
                    <a:pt x="3894" y="858"/>
                  </a:lnTo>
                  <a:cubicBezTo>
                    <a:pt x="3954" y="881"/>
                    <a:pt x="4001" y="941"/>
                    <a:pt x="3989" y="1000"/>
                  </a:cubicBezTo>
                  <a:lnTo>
                    <a:pt x="3954" y="1096"/>
                  </a:lnTo>
                  <a:lnTo>
                    <a:pt x="3823" y="1536"/>
                  </a:lnTo>
                  <a:cubicBezTo>
                    <a:pt x="3799" y="1620"/>
                    <a:pt x="3835" y="1703"/>
                    <a:pt x="3930" y="1739"/>
                  </a:cubicBezTo>
                  <a:lnTo>
                    <a:pt x="3977" y="1739"/>
                  </a:lnTo>
                  <a:cubicBezTo>
                    <a:pt x="4049" y="1739"/>
                    <a:pt x="4108" y="1691"/>
                    <a:pt x="4120" y="1620"/>
                  </a:cubicBezTo>
                  <a:lnTo>
                    <a:pt x="4251" y="1167"/>
                  </a:lnTo>
                  <a:cubicBezTo>
                    <a:pt x="4272" y="1115"/>
                    <a:pt x="4320" y="1082"/>
                    <a:pt x="4371" y="1082"/>
                  </a:cubicBezTo>
                  <a:cubicBezTo>
                    <a:pt x="4379" y="1082"/>
                    <a:pt x="4386" y="1082"/>
                    <a:pt x="4394" y="1084"/>
                  </a:cubicBezTo>
                  <a:lnTo>
                    <a:pt x="4406" y="1084"/>
                  </a:lnTo>
                  <a:cubicBezTo>
                    <a:pt x="4466" y="1096"/>
                    <a:pt x="4513" y="1155"/>
                    <a:pt x="4489" y="1215"/>
                  </a:cubicBezTo>
                  <a:lnTo>
                    <a:pt x="4251" y="2084"/>
                  </a:lnTo>
                  <a:lnTo>
                    <a:pt x="4251" y="2096"/>
                  </a:lnTo>
                  <a:cubicBezTo>
                    <a:pt x="4323" y="2191"/>
                    <a:pt x="4216" y="2870"/>
                    <a:pt x="3811" y="3084"/>
                  </a:cubicBezTo>
                  <a:cubicBezTo>
                    <a:pt x="3751" y="3108"/>
                    <a:pt x="3727" y="3167"/>
                    <a:pt x="3727" y="3227"/>
                  </a:cubicBezTo>
                  <a:lnTo>
                    <a:pt x="3727" y="3715"/>
                  </a:lnTo>
                  <a:lnTo>
                    <a:pt x="2192" y="3715"/>
                  </a:lnTo>
                  <a:lnTo>
                    <a:pt x="2192" y="2941"/>
                  </a:lnTo>
                  <a:cubicBezTo>
                    <a:pt x="2192" y="2905"/>
                    <a:pt x="2180" y="2870"/>
                    <a:pt x="2144" y="2846"/>
                  </a:cubicBezTo>
                  <a:cubicBezTo>
                    <a:pt x="2144" y="2846"/>
                    <a:pt x="1715" y="2310"/>
                    <a:pt x="1787" y="1870"/>
                  </a:cubicBezTo>
                  <a:cubicBezTo>
                    <a:pt x="1822" y="1739"/>
                    <a:pt x="1834" y="1572"/>
                    <a:pt x="1870" y="1453"/>
                  </a:cubicBezTo>
                  <a:lnTo>
                    <a:pt x="2168" y="1572"/>
                  </a:lnTo>
                  <a:cubicBezTo>
                    <a:pt x="2192" y="1620"/>
                    <a:pt x="2239" y="1667"/>
                    <a:pt x="2275" y="1679"/>
                  </a:cubicBezTo>
                  <a:cubicBezTo>
                    <a:pt x="2294" y="1686"/>
                    <a:pt x="2312" y="1690"/>
                    <a:pt x="2330" y="1690"/>
                  </a:cubicBezTo>
                  <a:cubicBezTo>
                    <a:pt x="2401" y="1690"/>
                    <a:pt x="2456" y="1636"/>
                    <a:pt x="2465" y="1560"/>
                  </a:cubicBezTo>
                  <a:lnTo>
                    <a:pt x="2751" y="489"/>
                  </a:lnTo>
                  <a:cubicBezTo>
                    <a:pt x="2751" y="465"/>
                    <a:pt x="2787" y="429"/>
                    <a:pt x="2799" y="417"/>
                  </a:cubicBezTo>
                  <a:cubicBezTo>
                    <a:pt x="2834" y="405"/>
                    <a:pt x="2858" y="405"/>
                    <a:pt x="2882" y="405"/>
                  </a:cubicBezTo>
                  <a:close/>
                  <a:moveTo>
                    <a:pt x="3942" y="4048"/>
                  </a:moveTo>
                  <a:lnTo>
                    <a:pt x="3942" y="4549"/>
                  </a:lnTo>
                  <a:lnTo>
                    <a:pt x="1894" y="4549"/>
                  </a:lnTo>
                  <a:lnTo>
                    <a:pt x="1894" y="4048"/>
                  </a:lnTo>
                  <a:close/>
                  <a:moveTo>
                    <a:pt x="191" y="0"/>
                  </a:moveTo>
                  <a:cubicBezTo>
                    <a:pt x="120" y="0"/>
                    <a:pt x="60" y="24"/>
                    <a:pt x="36" y="84"/>
                  </a:cubicBezTo>
                  <a:cubicBezTo>
                    <a:pt x="1" y="143"/>
                    <a:pt x="13" y="227"/>
                    <a:pt x="60" y="262"/>
                  </a:cubicBezTo>
                  <a:lnTo>
                    <a:pt x="822" y="1012"/>
                  </a:lnTo>
                  <a:lnTo>
                    <a:pt x="834" y="1024"/>
                  </a:lnTo>
                  <a:lnTo>
                    <a:pt x="846" y="1024"/>
                  </a:lnTo>
                  <a:cubicBezTo>
                    <a:pt x="870" y="1036"/>
                    <a:pt x="894" y="1060"/>
                    <a:pt x="906" y="1060"/>
                  </a:cubicBezTo>
                  <a:lnTo>
                    <a:pt x="1596" y="1358"/>
                  </a:lnTo>
                  <a:cubicBezTo>
                    <a:pt x="1549" y="1501"/>
                    <a:pt x="1501" y="1679"/>
                    <a:pt x="1489" y="1846"/>
                  </a:cubicBezTo>
                  <a:cubicBezTo>
                    <a:pt x="1406" y="2346"/>
                    <a:pt x="1763" y="2870"/>
                    <a:pt x="1870" y="3036"/>
                  </a:cubicBezTo>
                  <a:lnTo>
                    <a:pt x="1870" y="3763"/>
                  </a:lnTo>
                  <a:lnTo>
                    <a:pt x="1739" y="3763"/>
                  </a:lnTo>
                  <a:cubicBezTo>
                    <a:pt x="1656" y="3763"/>
                    <a:pt x="1572" y="3834"/>
                    <a:pt x="1572" y="3929"/>
                  </a:cubicBezTo>
                  <a:lnTo>
                    <a:pt x="1572" y="4763"/>
                  </a:lnTo>
                  <a:lnTo>
                    <a:pt x="1572" y="9966"/>
                  </a:lnTo>
                  <a:cubicBezTo>
                    <a:pt x="1572" y="10061"/>
                    <a:pt x="1656" y="10133"/>
                    <a:pt x="1739" y="10133"/>
                  </a:cubicBezTo>
                  <a:lnTo>
                    <a:pt x="4120" y="10133"/>
                  </a:lnTo>
                  <a:cubicBezTo>
                    <a:pt x="4216" y="10133"/>
                    <a:pt x="4287" y="10061"/>
                    <a:pt x="4287" y="9966"/>
                  </a:cubicBezTo>
                  <a:lnTo>
                    <a:pt x="4287" y="5942"/>
                  </a:lnTo>
                  <a:cubicBezTo>
                    <a:pt x="4287" y="5846"/>
                    <a:pt x="4216" y="5775"/>
                    <a:pt x="4120" y="5775"/>
                  </a:cubicBezTo>
                  <a:cubicBezTo>
                    <a:pt x="4037" y="5775"/>
                    <a:pt x="3954" y="5846"/>
                    <a:pt x="3954" y="5942"/>
                  </a:cubicBezTo>
                  <a:lnTo>
                    <a:pt x="3954" y="9811"/>
                  </a:lnTo>
                  <a:lnTo>
                    <a:pt x="1906" y="9811"/>
                  </a:lnTo>
                  <a:lnTo>
                    <a:pt x="1906" y="4930"/>
                  </a:lnTo>
                  <a:lnTo>
                    <a:pt x="3954" y="4930"/>
                  </a:lnTo>
                  <a:lnTo>
                    <a:pt x="3954" y="5191"/>
                  </a:lnTo>
                  <a:lnTo>
                    <a:pt x="3954" y="5370"/>
                  </a:lnTo>
                  <a:cubicBezTo>
                    <a:pt x="3954" y="5465"/>
                    <a:pt x="4037" y="5537"/>
                    <a:pt x="4120" y="5537"/>
                  </a:cubicBezTo>
                  <a:cubicBezTo>
                    <a:pt x="4216" y="5537"/>
                    <a:pt x="4287" y="5465"/>
                    <a:pt x="4287" y="5370"/>
                  </a:cubicBezTo>
                  <a:lnTo>
                    <a:pt x="4287" y="5191"/>
                  </a:lnTo>
                  <a:lnTo>
                    <a:pt x="4287" y="4715"/>
                  </a:lnTo>
                  <a:lnTo>
                    <a:pt x="4287" y="3882"/>
                  </a:lnTo>
                  <a:cubicBezTo>
                    <a:pt x="4287" y="3787"/>
                    <a:pt x="4216" y="3715"/>
                    <a:pt x="4120" y="3715"/>
                  </a:cubicBezTo>
                  <a:lnTo>
                    <a:pt x="4049" y="3715"/>
                  </a:lnTo>
                  <a:lnTo>
                    <a:pt x="4049" y="3298"/>
                  </a:lnTo>
                  <a:cubicBezTo>
                    <a:pt x="4323" y="3120"/>
                    <a:pt x="4466" y="2810"/>
                    <a:pt x="4549" y="2572"/>
                  </a:cubicBezTo>
                  <a:lnTo>
                    <a:pt x="5299" y="2882"/>
                  </a:lnTo>
                  <a:cubicBezTo>
                    <a:pt x="5359" y="2917"/>
                    <a:pt x="5406" y="2917"/>
                    <a:pt x="5466" y="2917"/>
                  </a:cubicBezTo>
                  <a:cubicBezTo>
                    <a:pt x="5525" y="2917"/>
                    <a:pt x="5561" y="2905"/>
                    <a:pt x="5621" y="2882"/>
                  </a:cubicBezTo>
                  <a:cubicBezTo>
                    <a:pt x="5728" y="2846"/>
                    <a:pt x="5823" y="2763"/>
                    <a:pt x="5859" y="2667"/>
                  </a:cubicBezTo>
                  <a:lnTo>
                    <a:pt x="5954" y="2453"/>
                  </a:lnTo>
                  <a:cubicBezTo>
                    <a:pt x="6002" y="2346"/>
                    <a:pt x="6002" y="2227"/>
                    <a:pt x="5954" y="2132"/>
                  </a:cubicBezTo>
                  <a:cubicBezTo>
                    <a:pt x="5906" y="2024"/>
                    <a:pt x="5835" y="1929"/>
                    <a:pt x="5728" y="1893"/>
                  </a:cubicBezTo>
                  <a:lnTo>
                    <a:pt x="4847" y="1512"/>
                  </a:lnTo>
                  <a:lnTo>
                    <a:pt x="4894" y="1370"/>
                  </a:lnTo>
                  <a:cubicBezTo>
                    <a:pt x="4930" y="1251"/>
                    <a:pt x="4906" y="1131"/>
                    <a:pt x="4835" y="1036"/>
                  </a:cubicBezTo>
                  <a:cubicBezTo>
                    <a:pt x="4775" y="941"/>
                    <a:pt x="4668" y="881"/>
                    <a:pt x="4573" y="846"/>
                  </a:cubicBezTo>
                  <a:lnTo>
                    <a:pt x="4549" y="846"/>
                  </a:lnTo>
                  <a:cubicBezTo>
                    <a:pt x="4513" y="840"/>
                    <a:pt x="4478" y="837"/>
                    <a:pt x="4442" y="837"/>
                  </a:cubicBezTo>
                  <a:cubicBezTo>
                    <a:pt x="4406" y="837"/>
                    <a:pt x="4370" y="840"/>
                    <a:pt x="4335" y="846"/>
                  </a:cubicBezTo>
                  <a:cubicBezTo>
                    <a:pt x="4275" y="727"/>
                    <a:pt x="4168" y="643"/>
                    <a:pt x="4037" y="608"/>
                  </a:cubicBezTo>
                  <a:lnTo>
                    <a:pt x="4013" y="608"/>
                  </a:lnTo>
                  <a:cubicBezTo>
                    <a:pt x="3977" y="602"/>
                    <a:pt x="3942" y="599"/>
                    <a:pt x="3907" y="599"/>
                  </a:cubicBezTo>
                  <a:cubicBezTo>
                    <a:pt x="3873" y="599"/>
                    <a:pt x="3841" y="602"/>
                    <a:pt x="3811" y="608"/>
                  </a:cubicBezTo>
                  <a:cubicBezTo>
                    <a:pt x="3811" y="596"/>
                    <a:pt x="3799" y="596"/>
                    <a:pt x="3799" y="584"/>
                  </a:cubicBezTo>
                  <a:cubicBezTo>
                    <a:pt x="3739" y="477"/>
                    <a:pt x="3632" y="417"/>
                    <a:pt x="3525" y="381"/>
                  </a:cubicBezTo>
                  <a:lnTo>
                    <a:pt x="3513" y="381"/>
                  </a:lnTo>
                  <a:cubicBezTo>
                    <a:pt x="3483" y="375"/>
                    <a:pt x="3454" y="372"/>
                    <a:pt x="3424" y="372"/>
                  </a:cubicBezTo>
                  <a:cubicBezTo>
                    <a:pt x="3394" y="372"/>
                    <a:pt x="3364" y="375"/>
                    <a:pt x="3335" y="381"/>
                  </a:cubicBezTo>
                  <a:cubicBezTo>
                    <a:pt x="3323" y="358"/>
                    <a:pt x="3299" y="322"/>
                    <a:pt x="3287" y="310"/>
                  </a:cubicBezTo>
                  <a:cubicBezTo>
                    <a:pt x="3227" y="203"/>
                    <a:pt x="3120" y="143"/>
                    <a:pt x="3025" y="119"/>
                  </a:cubicBezTo>
                  <a:lnTo>
                    <a:pt x="3001" y="119"/>
                  </a:lnTo>
                  <a:cubicBezTo>
                    <a:pt x="2964" y="108"/>
                    <a:pt x="2927" y="103"/>
                    <a:pt x="2892" y="103"/>
                  </a:cubicBezTo>
                  <a:cubicBezTo>
                    <a:pt x="2812" y="103"/>
                    <a:pt x="2737" y="130"/>
                    <a:pt x="2680" y="179"/>
                  </a:cubicBezTo>
                  <a:cubicBezTo>
                    <a:pt x="2573" y="238"/>
                    <a:pt x="2513" y="346"/>
                    <a:pt x="2489" y="441"/>
                  </a:cubicBezTo>
                  <a:lnTo>
                    <a:pt x="2453" y="548"/>
                  </a:lnTo>
                  <a:lnTo>
                    <a:pt x="1322" y="72"/>
                  </a:lnTo>
                  <a:lnTo>
                    <a:pt x="1263" y="72"/>
                  </a:lnTo>
                  <a:lnTo>
                    <a:pt x="191" y="0"/>
                  </a:lnTo>
                  <a:close/>
                </a:path>
              </a:pathLst>
            </a:custGeom>
            <a:grpFill/>
            <a:ln>
              <a:noFill/>
            </a:ln>
          </p:spPr>
          <p:txBody>
            <a:bodyPr spcFirstLastPara="1" wrap="square" lIns="91425" tIns="91425" rIns="91425" bIns="91425" anchor="ctr" anchorCtr="0">
              <a:noAutofit/>
            </a:bodyPr>
            <a:lstStyle/>
            <a:p>
              <a:endParaRPr sz="1800" dirty="0"/>
            </a:p>
          </p:txBody>
        </p:sp>
        <p:sp>
          <p:nvSpPr>
            <p:cNvPr id="55" name="Google Shape;13882;p63"/>
            <p:cNvSpPr/>
            <p:nvPr/>
          </p:nvSpPr>
          <p:spPr>
            <a:xfrm>
              <a:off x="5352728" y="2121719"/>
              <a:ext cx="103503" cy="189501"/>
            </a:xfrm>
            <a:custGeom>
              <a:avLst/>
              <a:gdLst/>
              <a:ahLst/>
              <a:cxnLst/>
              <a:rect l="l" t="t" r="r" b="b"/>
              <a:pathLst>
                <a:path w="3252" h="5954" extrusionOk="0">
                  <a:moveTo>
                    <a:pt x="1073" y="322"/>
                  </a:moveTo>
                  <a:cubicBezTo>
                    <a:pt x="1132" y="322"/>
                    <a:pt x="1192" y="358"/>
                    <a:pt x="1192" y="441"/>
                  </a:cubicBezTo>
                  <a:lnTo>
                    <a:pt x="1192" y="513"/>
                  </a:lnTo>
                  <a:lnTo>
                    <a:pt x="1192" y="1060"/>
                  </a:lnTo>
                  <a:cubicBezTo>
                    <a:pt x="1192" y="1156"/>
                    <a:pt x="1263" y="1227"/>
                    <a:pt x="1358" y="1227"/>
                  </a:cubicBezTo>
                  <a:cubicBezTo>
                    <a:pt x="1442" y="1227"/>
                    <a:pt x="1525" y="1156"/>
                    <a:pt x="1525" y="1060"/>
                  </a:cubicBezTo>
                  <a:lnTo>
                    <a:pt x="1525" y="537"/>
                  </a:lnTo>
                  <a:cubicBezTo>
                    <a:pt x="1537" y="513"/>
                    <a:pt x="1584" y="477"/>
                    <a:pt x="1620" y="477"/>
                  </a:cubicBezTo>
                  <a:lnTo>
                    <a:pt x="1644" y="477"/>
                  </a:lnTo>
                  <a:cubicBezTo>
                    <a:pt x="1704" y="477"/>
                    <a:pt x="1763" y="525"/>
                    <a:pt x="1763" y="596"/>
                  </a:cubicBezTo>
                  <a:lnTo>
                    <a:pt x="1763" y="632"/>
                  </a:lnTo>
                  <a:lnTo>
                    <a:pt x="1763" y="1060"/>
                  </a:lnTo>
                  <a:cubicBezTo>
                    <a:pt x="1763" y="1156"/>
                    <a:pt x="1835" y="1227"/>
                    <a:pt x="1918" y="1227"/>
                  </a:cubicBezTo>
                  <a:cubicBezTo>
                    <a:pt x="2013" y="1227"/>
                    <a:pt x="2085" y="1156"/>
                    <a:pt x="2085" y="1060"/>
                  </a:cubicBezTo>
                  <a:lnTo>
                    <a:pt x="2085" y="656"/>
                  </a:lnTo>
                  <a:cubicBezTo>
                    <a:pt x="2096" y="620"/>
                    <a:pt x="2144" y="596"/>
                    <a:pt x="2192" y="596"/>
                  </a:cubicBezTo>
                  <a:lnTo>
                    <a:pt x="2204" y="596"/>
                  </a:lnTo>
                  <a:cubicBezTo>
                    <a:pt x="2263" y="596"/>
                    <a:pt x="2323" y="644"/>
                    <a:pt x="2323" y="715"/>
                  </a:cubicBezTo>
                  <a:lnTo>
                    <a:pt x="2323" y="822"/>
                  </a:lnTo>
                  <a:lnTo>
                    <a:pt x="2323" y="1156"/>
                  </a:lnTo>
                  <a:cubicBezTo>
                    <a:pt x="2323" y="1239"/>
                    <a:pt x="2394" y="1311"/>
                    <a:pt x="2489" y="1311"/>
                  </a:cubicBezTo>
                  <a:cubicBezTo>
                    <a:pt x="2573" y="1311"/>
                    <a:pt x="2656" y="1239"/>
                    <a:pt x="2656" y="1156"/>
                  </a:cubicBezTo>
                  <a:lnTo>
                    <a:pt x="2656" y="822"/>
                  </a:lnTo>
                  <a:cubicBezTo>
                    <a:pt x="2656" y="763"/>
                    <a:pt x="2692" y="703"/>
                    <a:pt x="2775" y="703"/>
                  </a:cubicBezTo>
                  <a:lnTo>
                    <a:pt x="2787" y="703"/>
                  </a:lnTo>
                  <a:cubicBezTo>
                    <a:pt x="2847" y="703"/>
                    <a:pt x="2906" y="751"/>
                    <a:pt x="2906" y="822"/>
                  </a:cubicBezTo>
                  <a:lnTo>
                    <a:pt x="2906" y="1584"/>
                  </a:lnTo>
                  <a:lnTo>
                    <a:pt x="2906" y="1596"/>
                  </a:lnTo>
                  <a:cubicBezTo>
                    <a:pt x="2894" y="1775"/>
                    <a:pt x="2882" y="2323"/>
                    <a:pt x="2597" y="2584"/>
                  </a:cubicBezTo>
                  <a:cubicBezTo>
                    <a:pt x="2561" y="2608"/>
                    <a:pt x="2537" y="2656"/>
                    <a:pt x="2537" y="2704"/>
                  </a:cubicBezTo>
                  <a:lnTo>
                    <a:pt x="2537" y="3204"/>
                  </a:lnTo>
                  <a:lnTo>
                    <a:pt x="989" y="3204"/>
                  </a:lnTo>
                  <a:lnTo>
                    <a:pt x="989" y="2846"/>
                  </a:lnTo>
                  <a:cubicBezTo>
                    <a:pt x="989" y="2799"/>
                    <a:pt x="953" y="2739"/>
                    <a:pt x="930" y="2715"/>
                  </a:cubicBezTo>
                  <a:cubicBezTo>
                    <a:pt x="775" y="2596"/>
                    <a:pt x="370" y="2227"/>
                    <a:pt x="346" y="1846"/>
                  </a:cubicBezTo>
                  <a:cubicBezTo>
                    <a:pt x="334" y="1596"/>
                    <a:pt x="311" y="1275"/>
                    <a:pt x="406" y="1191"/>
                  </a:cubicBezTo>
                  <a:cubicBezTo>
                    <a:pt x="441" y="1174"/>
                    <a:pt x="482" y="1163"/>
                    <a:pt x="539" y="1163"/>
                  </a:cubicBezTo>
                  <a:cubicBezTo>
                    <a:pt x="560" y="1163"/>
                    <a:pt x="583" y="1164"/>
                    <a:pt x="608" y="1168"/>
                  </a:cubicBezTo>
                  <a:lnTo>
                    <a:pt x="608" y="1394"/>
                  </a:lnTo>
                  <a:cubicBezTo>
                    <a:pt x="608" y="1477"/>
                    <a:pt x="692" y="1549"/>
                    <a:pt x="775" y="1549"/>
                  </a:cubicBezTo>
                  <a:cubicBezTo>
                    <a:pt x="870" y="1549"/>
                    <a:pt x="942" y="1477"/>
                    <a:pt x="942" y="1394"/>
                  </a:cubicBezTo>
                  <a:lnTo>
                    <a:pt x="942" y="441"/>
                  </a:lnTo>
                  <a:cubicBezTo>
                    <a:pt x="942" y="382"/>
                    <a:pt x="989" y="322"/>
                    <a:pt x="1061" y="322"/>
                  </a:cubicBezTo>
                  <a:close/>
                  <a:moveTo>
                    <a:pt x="2799" y="3537"/>
                  </a:moveTo>
                  <a:lnTo>
                    <a:pt x="2799" y="4037"/>
                  </a:lnTo>
                  <a:lnTo>
                    <a:pt x="751" y="4037"/>
                  </a:lnTo>
                  <a:lnTo>
                    <a:pt x="751" y="3537"/>
                  </a:lnTo>
                  <a:close/>
                  <a:moveTo>
                    <a:pt x="2799" y="4347"/>
                  </a:moveTo>
                  <a:lnTo>
                    <a:pt x="2799" y="5632"/>
                  </a:lnTo>
                  <a:lnTo>
                    <a:pt x="751" y="5632"/>
                  </a:lnTo>
                  <a:lnTo>
                    <a:pt x="751" y="4347"/>
                  </a:lnTo>
                  <a:close/>
                  <a:moveTo>
                    <a:pt x="1073" y="1"/>
                  </a:moveTo>
                  <a:cubicBezTo>
                    <a:pt x="834" y="1"/>
                    <a:pt x="644" y="203"/>
                    <a:pt x="644" y="429"/>
                  </a:cubicBezTo>
                  <a:lnTo>
                    <a:pt x="644" y="846"/>
                  </a:lnTo>
                  <a:cubicBezTo>
                    <a:pt x="622" y="845"/>
                    <a:pt x="600" y="844"/>
                    <a:pt x="579" y="844"/>
                  </a:cubicBezTo>
                  <a:cubicBezTo>
                    <a:pt x="433" y="844"/>
                    <a:pt x="321" y="880"/>
                    <a:pt x="227" y="953"/>
                  </a:cubicBezTo>
                  <a:cubicBezTo>
                    <a:pt x="1" y="1144"/>
                    <a:pt x="13" y="1525"/>
                    <a:pt x="49" y="1882"/>
                  </a:cubicBezTo>
                  <a:cubicBezTo>
                    <a:pt x="84" y="2370"/>
                    <a:pt x="525" y="2787"/>
                    <a:pt x="692" y="2930"/>
                  </a:cubicBezTo>
                  <a:lnTo>
                    <a:pt x="692" y="3216"/>
                  </a:lnTo>
                  <a:lnTo>
                    <a:pt x="596" y="3216"/>
                  </a:lnTo>
                  <a:cubicBezTo>
                    <a:pt x="513" y="3216"/>
                    <a:pt x="441" y="3287"/>
                    <a:pt x="441" y="3382"/>
                  </a:cubicBezTo>
                  <a:lnTo>
                    <a:pt x="441" y="4216"/>
                  </a:lnTo>
                  <a:lnTo>
                    <a:pt x="441" y="5799"/>
                  </a:lnTo>
                  <a:cubicBezTo>
                    <a:pt x="441" y="5882"/>
                    <a:pt x="513" y="5954"/>
                    <a:pt x="596" y="5954"/>
                  </a:cubicBezTo>
                  <a:lnTo>
                    <a:pt x="2978" y="5954"/>
                  </a:lnTo>
                  <a:cubicBezTo>
                    <a:pt x="3073" y="5954"/>
                    <a:pt x="3144" y="5882"/>
                    <a:pt x="3144" y="5799"/>
                  </a:cubicBezTo>
                  <a:lnTo>
                    <a:pt x="3144" y="4204"/>
                  </a:lnTo>
                  <a:lnTo>
                    <a:pt x="3144" y="3370"/>
                  </a:lnTo>
                  <a:cubicBezTo>
                    <a:pt x="3144" y="3275"/>
                    <a:pt x="3073" y="3204"/>
                    <a:pt x="2978" y="3204"/>
                  </a:cubicBezTo>
                  <a:lnTo>
                    <a:pt x="2882" y="3204"/>
                  </a:lnTo>
                  <a:lnTo>
                    <a:pt x="2882" y="2763"/>
                  </a:lnTo>
                  <a:cubicBezTo>
                    <a:pt x="3251" y="2370"/>
                    <a:pt x="3204" y="1644"/>
                    <a:pt x="3204" y="1549"/>
                  </a:cubicBezTo>
                  <a:lnTo>
                    <a:pt x="3204" y="810"/>
                  </a:lnTo>
                  <a:cubicBezTo>
                    <a:pt x="3204" y="572"/>
                    <a:pt x="3013" y="382"/>
                    <a:pt x="2775" y="382"/>
                  </a:cubicBezTo>
                  <a:lnTo>
                    <a:pt x="2763" y="382"/>
                  </a:lnTo>
                  <a:cubicBezTo>
                    <a:pt x="2680" y="382"/>
                    <a:pt x="2608" y="394"/>
                    <a:pt x="2549" y="441"/>
                  </a:cubicBezTo>
                  <a:cubicBezTo>
                    <a:pt x="2477" y="334"/>
                    <a:pt x="2335" y="275"/>
                    <a:pt x="2204" y="275"/>
                  </a:cubicBezTo>
                  <a:lnTo>
                    <a:pt x="2192" y="275"/>
                  </a:lnTo>
                  <a:cubicBezTo>
                    <a:pt x="2120" y="275"/>
                    <a:pt x="2049" y="287"/>
                    <a:pt x="1989" y="322"/>
                  </a:cubicBezTo>
                  <a:cubicBezTo>
                    <a:pt x="1906" y="227"/>
                    <a:pt x="1787" y="168"/>
                    <a:pt x="1656" y="168"/>
                  </a:cubicBezTo>
                  <a:lnTo>
                    <a:pt x="1644" y="168"/>
                  </a:lnTo>
                  <a:cubicBezTo>
                    <a:pt x="1584" y="168"/>
                    <a:pt x="1525" y="179"/>
                    <a:pt x="1465" y="203"/>
                  </a:cubicBezTo>
                  <a:cubicBezTo>
                    <a:pt x="1394" y="84"/>
                    <a:pt x="1251" y="1"/>
                    <a:pt x="1096" y="1"/>
                  </a:cubicBezTo>
                  <a:close/>
                </a:path>
              </a:pathLst>
            </a:custGeom>
            <a:grpFill/>
            <a:ln>
              <a:noFill/>
            </a:ln>
          </p:spPr>
          <p:txBody>
            <a:bodyPr spcFirstLastPara="1" wrap="square" lIns="91425" tIns="91425" rIns="91425" bIns="91425" anchor="ctr" anchorCtr="0">
              <a:noAutofit/>
            </a:bodyPr>
            <a:lstStyle/>
            <a:p>
              <a:endParaRPr sz="1800" dirty="0"/>
            </a:p>
          </p:txBody>
        </p:sp>
      </p:grpSp>
      <p:grpSp>
        <p:nvGrpSpPr>
          <p:cNvPr id="2" name="Группа 1"/>
          <p:cNvGrpSpPr/>
          <p:nvPr/>
        </p:nvGrpSpPr>
        <p:grpSpPr>
          <a:xfrm>
            <a:off x="1768521" y="4262905"/>
            <a:ext cx="8648304" cy="1456451"/>
            <a:chOff x="451308" y="4225258"/>
            <a:chExt cx="8648304" cy="1456451"/>
          </a:xfrm>
        </p:grpSpPr>
        <p:sp>
          <p:nvSpPr>
            <p:cNvPr id="57" name="Google Shape;1327;p42"/>
            <p:cNvSpPr/>
            <p:nvPr/>
          </p:nvSpPr>
          <p:spPr>
            <a:xfrm>
              <a:off x="1097499" y="4323582"/>
              <a:ext cx="8002113" cy="1358127"/>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58" name="Google Shape;1328;p42"/>
            <p:cNvSpPr/>
            <p:nvPr/>
          </p:nvSpPr>
          <p:spPr>
            <a:xfrm>
              <a:off x="1385885" y="4402585"/>
              <a:ext cx="465943"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59" name="Google Shape;1329;p42"/>
            <p:cNvSpPr/>
            <p:nvPr/>
          </p:nvSpPr>
          <p:spPr>
            <a:xfrm>
              <a:off x="451308" y="4225258"/>
              <a:ext cx="1028582"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60" name="Google Shape;1330;p42"/>
            <p:cNvSpPr/>
            <p:nvPr/>
          </p:nvSpPr>
          <p:spPr>
            <a:xfrm>
              <a:off x="592080" y="4299136"/>
              <a:ext cx="1082880"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62" name="Прямоугольник 61"/>
            <p:cNvSpPr/>
            <p:nvPr/>
          </p:nvSpPr>
          <p:spPr>
            <a:xfrm>
              <a:off x="2043240" y="4396346"/>
              <a:ext cx="7056372" cy="1200329"/>
            </a:xfrm>
            <a:prstGeom prst="rect">
              <a:avLst/>
            </a:prstGeom>
          </p:spPr>
          <p:txBody>
            <a:bodyPr wrap="square">
              <a:spAutoFit/>
            </a:bodyPr>
            <a:lstStyle/>
            <a:p>
              <a:pPr defTabSz="829650">
                <a:lnSpc>
                  <a:spcPct val="90000"/>
                </a:lnSpc>
                <a:spcAft>
                  <a:spcPct val="35000"/>
                </a:spcAft>
              </a:pPr>
              <a:r>
                <a:rPr lang="uz-Cyrl-UZ" sz="2000" dirty="0">
                  <a:latin typeface="Arial" pitchFamily="34" charset="0"/>
                  <a:cs typeface="Arial" pitchFamily="34" charset="0"/>
                </a:rPr>
                <a:t>Муддатидан олдин овоз беришни ўтказиш вақти </a:t>
              </a:r>
              <a:r>
                <a:rPr lang="ru-RU" sz="2000" b="1" dirty="0" err="1">
                  <a:latin typeface="Arial" pitchFamily="34" charset="0"/>
                  <a:cs typeface="Arial" pitchFamily="34" charset="0"/>
                </a:rPr>
                <a:t>Марказий</a:t>
              </a:r>
              <a:r>
                <a:rPr lang="ru-RU" sz="2000" b="1" dirty="0">
                  <a:latin typeface="Arial" pitchFamily="34" charset="0"/>
                  <a:cs typeface="Arial" pitchFamily="34" charset="0"/>
                </a:rPr>
                <a:t> </a:t>
              </a:r>
              <a:r>
                <a:rPr lang="ru-RU" sz="2000" b="1" dirty="0" err="1">
                  <a:latin typeface="Arial" pitchFamily="34" charset="0"/>
                  <a:cs typeface="Arial" pitchFamily="34" charset="0"/>
                </a:rPr>
                <a:t>сайлов</a:t>
              </a:r>
              <a:r>
                <a:rPr lang="ru-RU" sz="2000" b="1" dirty="0">
                  <a:latin typeface="Arial" pitchFamily="34" charset="0"/>
                  <a:cs typeface="Arial" pitchFamily="34" charset="0"/>
                </a:rPr>
                <a:t> </a:t>
              </a:r>
              <a:r>
                <a:rPr lang="ru-RU" sz="2000" b="1" dirty="0" err="1">
                  <a:latin typeface="Arial" pitchFamily="34" charset="0"/>
                  <a:cs typeface="Arial" pitchFamily="34" charset="0"/>
                </a:rPr>
                <a:t>комиссияси</a:t>
              </a:r>
              <a:r>
                <a:rPr lang="ru-RU" sz="2000" b="1" dirty="0">
                  <a:latin typeface="Arial" pitchFamily="34" charset="0"/>
                  <a:cs typeface="Arial" pitchFamily="34" charset="0"/>
                </a:rPr>
                <a:t> </a:t>
              </a:r>
              <a:r>
                <a:rPr lang="ru-RU" sz="2000" dirty="0" err="1">
                  <a:latin typeface="Arial" pitchFamily="34" charset="0"/>
                  <a:cs typeface="Arial" pitchFamily="34" charset="0"/>
                </a:rPr>
                <a:t>томонидан</a:t>
              </a:r>
              <a:r>
                <a:rPr lang="ru-RU" sz="2000" dirty="0">
                  <a:latin typeface="Arial" pitchFamily="34" charset="0"/>
                  <a:cs typeface="Arial" pitchFamily="34" charset="0"/>
                </a:rPr>
                <a:t> </a:t>
              </a:r>
              <a:r>
                <a:rPr lang="ru-RU" sz="2000" dirty="0" err="1">
                  <a:latin typeface="Arial" pitchFamily="34" charset="0"/>
                  <a:cs typeface="Arial" pitchFamily="34" charset="0"/>
                </a:rPr>
                <a:t>белгиланади</a:t>
              </a:r>
              <a:r>
                <a:rPr lang="en-US" sz="2000" dirty="0">
                  <a:latin typeface="Arial" pitchFamily="34" charset="0"/>
                  <a:cs typeface="Arial" pitchFamily="34" charset="0"/>
                </a:rPr>
                <a:t> </a:t>
              </a:r>
              <a:r>
                <a:rPr lang="uz-Cyrl-UZ" sz="2000" dirty="0">
                  <a:latin typeface="Arial" pitchFamily="34" charset="0"/>
                  <a:cs typeface="Arial" pitchFamily="34" charset="0"/>
                </a:rPr>
                <a:t>ва сайловчиларнинг, кузатувчиларнинг, оммавий ахборот воситалари вакилларининг эътиборига етказилади. </a:t>
              </a:r>
            </a:p>
          </p:txBody>
        </p:sp>
        <p:sp>
          <p:nvSpPr>
            <p:cNvPr id="63" name="Google Shape;13463;p62"/>
            <p:cNvSpPr/>
            <p:nvPr/>
          </p:nvSpPr>
          <p:spPr>
            <a:xfrm rot="10800000" flipV="1">
              <a:off x="816720" y="4396840"/>
              <a:ext cx="616048" cy="487234"/>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rgbClr val="0070C0"/>
            </a:solidFill>
            <a:ln>
              <a:noFill/>
            </a:ln>
          </p:spPr>
          <p:txBody>
            <a:bodyPr spcFirstLastPara="1" wrap="square" lIns="91425" tIns="91425" rIns="91425" bIns="91425" anchor="ctr" anchorCtr="0">
              <a:noAutofit/>
            </a:bodyPr>
            <a:lstStyle/>
            <a:p>
              <a:endParaRPr sz="18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Google Shape;911;p32"/>
          <p:cNvSpPr/>
          <p:nvPr/>
        </p:nvSpPr>
        <p:spPr>
          <a:xfrm>
            <a:off x="857744" y="4695824"/>
            <a:ext cx="10439400" cy="1323975"/>
          </a:xfrm>
          <a:prstGeom prst="roundRect">
            <a:avLst>
              <a:gd name="adj" fmla="val 16667"/>
            </a:avLst>
          </a:prstGeom>
          <a:ln/>
        </p:spPr>
        <p:style>
          <a:lnRef idx="1">
            <a:schemeClr val="accent1"/>
          </a:lnRef>
          <a:fillRef idx="2">
            <a:schemeClr val="accent1"/>
          </a:fillRef>
          <a:effectRef idx="1">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4" name="Google Shape;911;p32"/>
          <p:cNvSpPr/>
          <p:nvPr/>
        </p:nvSpPr>
        <p:spPr>
          <a:xfrm>
            <a:off x="857743" y="3503073"/>
            <a:ext cx="10439401" cy="907002"/>
          </a:xfrm>
          <a:prstGeom prst="roundRect">
            <a:avLst>
              <a:gd name="adj" fmla="val 16667"/>
            </a:avLst>
          </a:prstGeom>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0" name="TextBox 5"/>
          <p:cNvSpPr txBox="1"/>
          <p:nvPr/>
        </p:nvSpPr>
        <p:spPr>
          <a:xfrm>
            <a:off x="5153025" y="1028579"/>
            <a:ext cx="6648433" cy="1846659"/>
          </a:xfrm>
          <a:prstGeom prst="rect">
            <a:avLst/>
          </a:prstGeom>
        </p:spPr>
        <p:txBody>
          <a:bodyPr wrap="square" lIns="0" tIns="0" rIns="0" bIns="0">
            <a:spAutoFit/>
          </a:bodyPr>
          <a:lstStyle/>
          <a:p>
            <a:r>
              <a:rPr lang="ru-RU" sz="2000" dirty="0">
                <a:latin typeface="Arial" pitchFamily="34" charset="0"/>
                <a:cs typeface="Arial" pitchFamily="34" charset="0"/>
              </a:rPr>
              <a:t>САЙЛОВ КУНИ ФУҚАРО ЎЗ ЯШАШ ЖОЙИДА БЎЛИШ ИМКОНИЯТИГА ЭГА БЎЛМАГАНДА (ТАЪТИЛ, ХИЗМАТ САФАРИ ВА ҲОКАЗО</a:t>
            </a:r>
            <a:r>
              <a:rPr lang="ru-RU" sz="2000" dirty="0" smtClean="0">
                <a:latin typeface="Arial" pitchFamily="34" charset="0"/>
                <a:cs typeface="Arial" pitchFamily="34" charset="0"/>
              </a:rPr>
              <a:t>)</a:t>
            </a:r>
          </a:p>
          <a:p>
            <a:endParaRPr lang="uz-Cyrl-UZ" sz="2000" dirty="0">
              <a:latin typeface="Arial" pitchFamily="34" charset="0"/>
              <a:cs typeface="Arial" pitchFamily="34" charset="0"/>
            </a:endParaRPr>
          </a:p>
          <a:p>
            <a:pPr marL="0" lvl="1"/>
            <a:r>
              <a:rPr lang="uz-Cyrl-UZ" sz="2000" dirty="0">
                <a:latin typeface="Arial" pitchFamily="34" charset="0"/>
                <a:cs typeface="Arial" pitchFamily="34" charset="0"/>
              </a:rPr>
              <a:t>САЙЛОВ КУНИ ХОРИЖГА ЧИҚИШНИ </a:t>
            </a:r>
            <a:r>
              <a:rPr lang="uz-Cyrl-UZ" sz="2000" dirty="0" smtClean="0">
                <a:latin typeface="Arial" pitchFamily="34" charset="0"/>
                <a:cs typeface="Arial" pitchFamily="34" charset="0"/>
              </a:rPr>
              <a:t>РЕЖАЛАШТИРГАНДА</a:t>
            </a:r>
            <a:endParaRPr lang="ru-RU" sz="2000" dirty="0">
              <a:latin typeface="Arial" pitchFamily="34" charset="0"/>
              <a:cs typeface="Arial" pitchFamily="34" charset="0"/>
            </a:endParaRPr>
          </a:p>
        </p:txBody>
      </p:sp>
      <p:sp>
        <p:nvSpPr>
          <p:cNvPr id="28" name="AutoShape 4"/>
          <p:cNvSpPr>
            <a:spLocks noChangeArrowheads="1"/>
          </p:cNvSpPr>
          <p:nvPr/>
        </p:nvSpPr>
        <p:spPr bwMode="auto">
          <a:xfrm>
            <a:off x="-1" y="1021368"/>
            <a:ext cx="4991101" cy="1853870"/>
          </a:xfrm>
          <a:prstGeom prst="rect">
            <a:avLst/>
          </a:prstGeom>
          <a:solidFill>
            <a:srgbClr val="245A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200"/>
          </a:p>
        </p:txBody>
      </p:sp>
      <p:sp>
        <p:nvSpPr>
          <p:cNvPr id="29" name="TextBox 3"/>
          <p:cNvSpPr txBox="1"/>
          <p:nvPr/>
        </p:nvSpPr>
        <p:spPr>
          <a:xfrm>
            <a:off x="537117" y="1413574"/>
            <a:ext cx="4358733" cy="1292662"/>
          </a:xfrm>
          <a:prstGeom prst="rect">
            <a:avLst/>
          </a:prstGeom>
        </p:spPr>
        <p:txBody>
          <a:bodyPr wrap="square" lIns="0" tIns="0" rIns="0" bIns="0">
            <a:spAutoFit/>
          </a:bodyPr>
          <a:lstStyle/>
          <a:p>
            <a:pPr eaLnBrk="1" fontAlgn="auto" hangingPunct="1">
              <a:spcBef>
                <a:spcPts val="0"/>
              </a:spcBef>
              <a:spcAft>
                <a:spcPts val="0"/>
              </a:spcAft>
              <a:defRPr/>
            </a:pPr>
            <a:r>
              <a:rPr lang="uz-Cyrl-UZ" sz="2800" b="1" spc="195" dirty="0" smtClean="0">
                <a:solidFill>
                  <a:srgbClr val="FFFFFF"/>
                </a:solidFill>
                <a:latin typeface="Arial" panose="020B0604020202020204" pitchFamily="34" charset="0"/>
                <a:cs typeface="Arial" panose="020B0604020202020204" pitchFamily="34" charset="0"/>
              </a:rPr>
              <a:t>МУДДАТИДАН </a:t>
            </a:r>
          </a:p>
          <a:p>
            <a:pPr eaLnBrk="1" fontAlgn="auto" hangingPunct="1">
              <a:spcBef>
                <a:spcPts val="0"/>
              </a:spcBef>
              <a:spcAft>
                <a:spcPts val="0"/>
              </a:spcAft>
              <a:defRPr/>
            </a:pPr>
            <a:r>
              <a:rPr lang="uz-Cyrl-UZ" sz="2800" b="1" spc="195" dirty="0" smtClean="0">
                <a:solidFill>
                  <a:srgbClr val="FFFFFF"/>
                </a:solidFill>
                <a:latin typeface="Arial" panose="020B0604020202020204" pitchFamily="34" charset="0"/>
                <a:cs typeface="Arial" panose="020B0604020202020204" pitchFamily="34" charset="0"/>
              </a:rPr>
              <a:t>ОЛДИН ОВОЗ БЕРИШ НИМА  УЧУН ЗАРУР?</a:t>
            </a:r>
            <a:endParaRPr lang="en-US" sz="2800" b="1" spc="179" dirty="0">
              <a:solidFill>
                <a:srgbClr val="FFFFFF"/>
              </a:solidFill>
              <a:latin typeface="Arial" panose="020B0604020202020204" pitchFamily="34" charset="0"/>
              <a:cs typeface="Arial" panose="020B0604020202020204" pitchFamily="34" charset="0"/>
            </a:endParaRPr>
          </a:p>
        </p:txBody>
      </p:sp>
      <p:sp>
        <p:nvSpPr>
          <p:cNvPr id="10"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1"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a:t>
            </a:r>
          </a:p>
        </p:txBody>
      </p:sp>
      <p:cxnSp>
        <p:nvCxnSpPr>
          <p:cNvPr id="32" name="Прямая соединительная линия 31"/>
          <p:cNvCxnSpPr/>
          <p:nvPr/>
        </p:nvCxnSpPr>
        <p:spPr>
          <a:xfrm>
            <a:off x="5219700" y="2084390"/>
            <a:ext cx="64293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AutoShape 13"/>
          <p:cNvSpPr>
            <a:spLocks noChangeArrowheads="1"/>
          </p:cNvSpPr>
          <p:nvPr/>
        </p:nvSpPr>
        <p:spPr bwMode="auto">
          <a:xfrm>
            <a:off x="537118" y="1229937"/>
            <a:ext cx="1072210" cy="61466"/>
          </a:xfrm>
          <a:prstGeom prst="rect">
            <a:avLst/>
          </a:prstGeom>
          <a:solidFill>
            <a:srgbClr val="F8CF2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1800">
              <a:solidFill>
                <a:srgbClr val="002060"/>
              </a:solidFill>
              <a:latin typeface="Arial" panose="020B0604020202020204" pitchFamily="34" charset="0"/>
              <a:cs typeface="Arial" panose="020B0604020202020204" pitchFamily="34" charset="0"/>
            </a:endParaRPr>
          </a:p>
        </p:txBody>
      </p:sp>
      <p:sp>
        <p:nvSpPr>
          <p:cNvPr id="38" name="Прямоугольник 37"/>
          <p:cNvSpPr/>
          <p:nvPr/>
        </p:nvSpPr>
        <p:spPr>
          <a:xfrm>
            <a:off x="857743" y="4866755"/>
            <a:ext cx="10439401" cy="1015663"/>
          </a:xfrm>
          <a:prstGeom prst="rect">
            <a:avLst/>
          </a:prstGeom>
        </p:spPr>
        <p:txBody>
          <a:bodyPr wrap="square">
            <a:spAutoFit/>
          </a:bodyPr>
          <a:lstStyle/>
          <a:p>
            <a:pPr algn="ctr" defTabSz="711129">
              <a:spcAft>
                <a:spcPct val="35000"/>
              </a:spcAft>
              <a:defRPr/>
            </a:pPr>
            <a:r>
              <a:rPr lang="ru-RU" sz="2000" kern="0" dirty="0" err="1">
                <a:latin typeface="Arial" panose="020B0604020202020204" pitchFamily="34" charset="0"/>
                <a:cs typeface="Arial" panose="020B0604020202020204" pitchFamily="34" charset="0"/>
              </a:rPr>
              <a:t>Демак</a:t>
            </a:r>
            <a:r>
              <a:rPr lang="ru-RU" sz="2000" kern="0" dirty="0">
                <a:latin typeface="Arial" panose="020B0604020202020204" pitchFamily="34" charset="0"/>
                <a:cs typeface="Arial" panose="020B0604020202020204" pitchFamily="34" charset="0"/>
              </a:rPr>
              <a:t>, </a:t>
            </a:r>
            <a:r>
              <a:rPr lang="ru-RU" sz="2000" kern="0" dirty="0" err="1">
                <a:latin typeface="Arial" panose="020B0604020202020204" pitchFamily="34" charset="0"/>
                <a:cs typeface="Arial" panose="020B0604020202020204" pitchFamily="34" charset="0"/>
              </a:rPr>
              <a:t>сайловга</a:t>
            </a:r>
            <a:r>
              <a:rPr lang="ru-RU" sz="2000" kern="0" dirty="0">
                <a:latin typeface="Arial" panose="020B0604020202020204" pitchFamily="34" charset="0"/>
                <a:cs typeface="Arial" panose="020B0604020202020204" pitchFamily="34" charset="0"/>
              </a:rPr>
              <a:t> 13 кун </a:t>
            </a:r>
            <a:r>
              <a:rPr lang="ru-RU" sz="2000" kern="0" dirty="0" err="1">
                <a:latin typeface="Arial" panose="020B0604020202020204" pitchFamily="34" charset="0"/>
                <a:cs typeface="Arial" panose="020B0604020202020204" pitchFamily="34" charset="0"/>
              </a:rPr>
              <a:t>қолганда</a:t>
            </a:r>
            <a:r>
              <a:rPr lang="ru-RU" sz="2000" kern="0" dirty="0">
                <a:latin typeface="Arial" panose="020B0604020202020204" pitchFamily="34" charset="0"/>
                <a:cs typeface="Arial" panose="020B0604020202020204" pitchFamily="34" charset="0"/>
              </a:rPr>
              <a:t> ОКРУГ САЙЛОВ КОМИССИЯСИ </a:t>
            </a:r>
            <a:br>
              <a:rPr lang="ru-RU" sz="2000" kern="0" dirty="0">
                <a:latin typeface="Arial" panose="020B0604020202020204" pitchFamily="34" charset="0"/>
                <a:cs typeface="Arial" panose="020B0604020202020204" pitchFamily="34" charset="0"/>
              </a:rPr>
            </a:br>
            <a:r>
              <a:rPr lang="ru-RU" sz="2000" kern="0" dirty="0" err="1">
                <a:latin typeface="Arial" panose="020B0604020202020204" pitchFamily="34" charset="0"/>
                <a:cs typeface="Arial" panose="020B0604020202020204" pitchFamily="34" charset="0"/>
              </a:rPr>
              <a:t>бюллетенларни</a:t>
            </a:r>
            <a:r>
              <a:rPr lang="ru-RU" sz="2000" kern="0" dirty="0">
                <a:latin typeface="Arial" panose="020B0604020202020204" pitchFamily="34" charset="0"/>
                <a:cs typeface="Arial" panose="020B0604020202020204" pitchFamily="34" charset="0"/>
              </a:rPr>
              <a:t> </a:t>
            </a:r>
            <a:r>
              <a:rPr lang="ru-RU" sz="2000" i="1" kern="0" dirty="0">
                <a:latin typeface="Arial" panose="020B0604020202020204" pitchFamily="34" charset="0"/>
                <a:cs typeface="Arial" panose="020B0604020202020204" pitchFamily="34" charset="0"/>
              </a:rPr>
              <a:t>(</a:t>
            </a:r>
            <a:r>
              <a:rPr lang="ru-RU" sz="2000" i="1" kern="0" dirty="0" err="1">
                <a:latin typeface="Arial" panose="020B0604020202020204" pitchFamily="34" charset="0"/>
                <a:cs typeface="Arial" panose="020B0604020202020204" pitchFamily="34" charset="0"/>
              </a:rPr>
              <a:t>жами</a:t>
            </a:r>
            <a:r>
              <a:rPr lang="ru-RU" sz="2000" i="1" kern="0" dirty="0">
                <a:latin typeface="Arial" panose="020B0604020202020204" pitchFamily="34" charset="0"/>
                <a:cs typeface="Arial" panose="020B0604020202020204" pitchFamily="34" charset="0"/>
              </a:rPr>
              <a:t> </a:t>
            </a:r>
            <a:r>
              <a:rPr lang="ru-RU" sz="2000" i="1" kern="0" dirty="0" err="1">
                <a:latin typeface="Arial" panose="020B0604020202020204" pitchFamily="34" charset="0"/>
                <a:cs typeface="Arial" panose="020B0604020202020204" pitchFamily="34" charset="0"/>
              </a:rPr>
              <a:t>сайловчиларнинг</a:t>
            </a:r>
            <a:r>
              <a:rPr lang="ru-RU" sz="2000" i="1" kern="0" dirty="0">
                <a:latin typeface="Arial" panose="020B0604020202020204" pitchFamily="34" charset="0"/>
                <a:cs typeface="Arial" panose="020B0604020202020204" pitchFamily="34" charset="0"/>
              </a:rPr>
              <a:t> </a:t>
            </a:r>
            <a:r>
              <a:rPr lang="uz-Cyrl-UZ" sz="2000" i="1" kern="0" dirty="0">
                <a:latin typeface="Arial" panose="020B0604020202020204" pitchFamily="34" charset="0"/>
                <a:cs typeface="Arial" panose="020B0604020202020204" pitchFamily="34" charset="0"/>
              </a:rPr>
              <a:t>5 фоизи миқдорида) </a:t>
            </a:r>
            <a:r>
              <a:rPr lang="ru-RU" sz="2000" kern="0" dirty="0">
                <a:latin typeface="Arial" panose="020B0604020202020204" pitchFamily="34" charset="0"/>
                <a:cs typeface="Arial" panose="020B0604020202020204" pitchFamily="34" charset="0"/>
              </a:rPr>
              <a:t>участка </a:t>
            </a:r>
            <a:r>
              <a:rPr lang="ru-RU" sz="2000" kern="0" dirty="0" err="1">
                <a:latin typeface="Arial" panose="020B0604020202020204" pitchFamily="34" charset="0"/>
                <a:cs typeface="Arial" panose="020B0604020202020204" pitchFamily="34" charset="0"/>
              </a:rPr>
              <a:t>сайлов</a:t>
            </a:r>
            <a:r>
              <a:rPr lang="ru-RU" sz="2000" kern="0" dirty="0">
                <a:latin typeface="Arial" panose="020B0604020202020204" pitchFamily="34" charset="0"/>
                <a:cs typeface="Arial" panose="020B0604020202020204" pitchFamily="34" charset="0"/>
              </a:rPr>
              <a:t> </a:t>
            </a:r>
            <a:r>
              <a:rPr lang="ru-RU" sz="2000" kern="0" dirty="0" err="1">
                <a:latin typeface="Arial" panose="020B0604020202020204" pitchFamily="34" charset="0"/>
                <a:cs typeface="Arial" panose="020B0604020202020204" pitchFamily="34" charset="0"/>
              </a:rPr>
              <a:t>комиссияларига</a:t>
            </a:r>
            <a:r>
              <a:rPr lang="ru-RU" sz="2000" kern="0" dirty="0">
                <a:latin typeface="Arial" panose="020B0604020202020204" pitchFamily="34" charset="0"/>
                <a:cs typeface="Arial" panose="020B0604020202020204" pitchFamily="34" charset="0"/>
              </a:rPr>
              <a:t> </a:t>
            </a:r>
            <a:r>
              <a:rPr lang="ru-RU" sz="2000" kern="0" dirty="0" err="1">
                <a:latin typeface="Arial" panose="020B0604020202020204" pitchFamily="34" charset="0"/>
                <a:cs typeface="Arial" panose="020B0604020202020204" pitchFamily="34" charset="0"/>
              </a:rPr>
              <a:t>етказиб</a:t>
            </a:r>
            <a:r>
              <a:rPr lang="ru-RU" sz="2000" kern="0" dirty="0">
                <a:latin typeface="Arial" panose="020B0604020202020204" pitchFamily="34" charset="0"/>
                <a:cs typeface="Arial" panose="020B0604020202020204" pitchFamily="34" charset="0"/>
              </a:rPr>
              <a:t> </a:t>
            </a:r>
            <a:r>
              <a:rPr lang="ru-RU" sz="2000" kern="0" dirty="0" err="1">
                <a:latin typeface="Arial" panose="020B0604020202020204" pitchFamily="34" charset="0"/>
                <a:cs typeface="Arial" panose="020B0604020202020204" pitchFamily="34" charset="0"/>
              </a:rPr>
              <a:t>бериши</a:t>
            </a:r>
            <a:r>
              <a:rPr lang="ru-RU" sz="2000" kern="0" dirty="0">
                <a:latin typeface="Arial" panose="020B0604020202020204" pitchFamily="34" charset="0"/>
                <a:cs typeface="Arial" panose="020B0604020202020204" pitchFamily="34" charset="0"/>
              </a:rPr>
              <a:t> </a:t>
            </a:r>
            <a:r>
              <a:rPr lang="ru-RU" sz="2000" kern="0" dirty="0" err="1">
                <a:latin typeface="Arial" panose="020B0604020202020204" pitchFamily="34" charset="0"/>
                <a:cs typeface="Arial" panose="020B0604020202020204" pitchFamily="34" charset="0"/>
              </a:rPr>
              <a:t>керак</a:t>
            </a:r>
            <a:r>
              <a:rPr lang="ru-RU" sz="2000" kern="0" dirty="0">
                <a:latin typeface="Arial" panose="020B0604020202020204" pitchFamily="34" charset="0"/>
                <a:cs typeface="Arial" panose="020B0604020202020204" pitchFamily="34" charset="0"/>
              </a:rPr>
              <a:t>.</a:t>
            </a:r>
          </a:p>
        </p:txBody>
      </p:sp>
      <p:sp>
        <p:nvSpPr>
          <p:cNvPr id="63" name="Прямоугольник 62"/>
          <p:cNvSpPr/>
          <p:nvPr/>
        </p:nvSpPr>
        <p:spPr>
          <a:xfrm>
            <a:off x="537117" y="3608577"/>
            <a:ext cx="11111958" cy="646331"/>
          </a:xfrm>
          <a:prstGeom prst="rect">
            <a:avLst/>
          </a:prstGeom>
        </p:spPr>
        <p:txBody>
          <a:bodyPr wrap="square">
            <a:spAutoFit/>
          </a:bodyPr>
          <a:lstStyle/>
          <a:p>
            <a:pPr algn="ctr" defTabSz="711129">
              <a:spcAft>
                <a:spcPct val="35000"/>
              </a:spcAft>
              <a:defRPr/>
            </a:pPr>
            <a:r>
              <a:rPr lang="ru-RU" b="1" kern="0" dirty="0">
                <a:latin typeface="Arial" panose="020B0604020202020204" pitchFamily="34" charset="0"/>
                <a:cs typeface="Arial" panose="020B0604020202020204" pitchFamily="34" charset="0"/>
              </a:rPr>
              <a:t>Участка </a:t>
            </a:r>
            <a:r>
              <a:rPr lang="ru-RU" b="1" kern="0" dirty="0" err="1">
                <a:latin typeface="Arial" panose="020B0604020202020204" pitchFamily="34" charset="0"/>
                <a:cs typeface="Arial" panose="020B0604020202020204" pitchFamily="34" charset="0"/>
              </a:rPr>
              <a:t>сайлов</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комиссиялари</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сайлов</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бюллетенларини</a:t>
            </a:r>
            <a:r>
              <a:rPr lang="ru-RU" b="1" kern="0" dirty="0">
                <a:latin typeface="Arial" panose="020B0604020202020204" pitchFamily="34" charset="0"/>
                <a:cs typeface="Arial" panose="020B0604020202020204" pitchFamily="34" charset="0"/>
              </a:rPr>
              <a:t> округ </a:t>
            </a:r>
            <a:r>
              <a:rPr lang="ru-RU" b="1" kern="0" dirty="0" err="1">
                <a:latin typeface="Arial" panose="020B0604020202020204" pitchFamily="34" charset="0"/>
                <a:cs typeface="Arial" panose="020B0604020202020204" pitchFamily="34" charset="0"/>
              </a:rPr>
              <a:t>сайлов</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комиссияларидан</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муддатидан</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олдин</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овоз</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беришга</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камида</a:t>
            </a:r>
            <a:r>
              <a:rPr lang="ru-RU" b="1" kern="0" dirty="0">
                <a:latin typeface="Arial" panose="020B0604020202020204" pitchFamily="34" charset="0"/>
                <a:cs typeface="Arial" panose="020B0604020202020204" pitchFamily="34" charset="0"/>
              </a:rPr>
              <a:t> 3 кун </a:t>
            </a:r>
            <a:r>
              <a:rPr lang="ru-RU" b="1" kern="0" dirty="0" err="1">
                <a:latin typeface="Arial" panose="020B0604020202020204" pitchFamily="34" charset="0"/>
                <a:cs typeface="Arial" panose="020B0604020202020204" pitchFamily="34" charset="0"/>
              </a:rPr>
              <a:t>қолганида</a:t>
            </a:r>
            <a:r>
              <a:rPr lang="ru-RU" b="1" kern="0" dirty="0">
                <a:latin typeface="Arial" panose="020B0604020202020204" pitchFamily="34" charset="0"/>
                <a:cs typeface="Arial" panose="020B0604020202020204" pitchFamily="34" charset="0"/>
              </a:rPr>
              <a:t> </a:t>
            </a:r>
            <a:r>
              <a:rPr lang="ru-RU" b="1" kern="0" dirty="0" err="1">
                <a:latin typeface="Arial" panose="020B0604020202020204" pitchFamily="34" charset="0"/>
                <a:cs typeface="Arial" panose="020B0604020202020204" pitchFamily="34" charset="0"/>
              </a:rPr>
              <a:t>олади</a:t>
            </a:r>
            <a:r>
              <a:rPr lang="ru-RU" b="1" kern="0" dirty="0">
                <a:latin typeface="Arial" panose="020B0604020202020204" pitchFamily="34" charset="0"/>
                <a:cs typeface="Arial" panose="020B0604020202020204" pitchFamily="34" charset="0"/>
              </a:rPr>
              <a:t> </a:t>
            </a:r>
            <a:endParaRPr lang="ru-RU" b="1" i="1" kern="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5701" t="2756" r="5788" b="6488"/>
          <a:stretch/>
        </p:blipFill>
        <p:spPr>
          <a:xfrm>
            <a:off x="8277455" y="2250933"/>
            <a:ext cx="2116703" cy="3064639"/>
          </a:xfrm>
          <a:prstGeom prst="rect">
            <a:avLst/>
          </a:prstGeom>
        </p:spPr>
      </p:pic>
      <p:sp>
        <p:nvSpPr>
          <p:cNvPr id="7"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a:t>
            </a:r>
          </a:p>
        </p:txBody>
      </p:sp>
      <p:grpSp>
        <p:nvGrpSpPr>
          <p:cNvPr id="12" name="Google Shape;4692;p55"/>
          <p:cNvGrpSpPr/>
          <p:nvPr/>
        </p:nvGrpSpPr>
        <p:grpSpPr>
          <a:xfrm>
            <a:off x="359868" y="1017976"/>
            <a:ext cx="11441590" cy="577035"/>
            <a:chOff x="4411970" y="3101019"/>
            <a:chExt cx="1094872" cy="147837"/>
          </a:xfrm>
        </p:grpSpPr>
        <p:sp>
          <p:nvSpPr>
            <p:cNvPr id="13"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15"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16" name="Прямоугольник 15"/>
          <p:cNvSpPr/>
          <p:nvPr/>
        </p:nvSpPr>
        <p:spPr>
          <a:xfrm>
            <a:off x="2281075" y="1104158"/>
            <a:ext cx="9374245" cy="400110"/>
          </a:xfrm>
          <a:prstGeom prst="rect">
            <a:avLst/>
          </a:prstGeom>
        </p:spPr>
        <p:txBody>
          <a:bodyPr wrap="square">
            <a:spAutoFit/>
          </a:bodyPr>
          <a:lstStyle/>
          <a:p>
            <a:pPr algn="ctr"/>
            <a:r>
              <a:rPr lang="uz-Cyrl-UZ" sz="2000" b="1" dirty="0" smtClean="0">
                <a:solidFill>
                  <a:srgbClr val="0070C0"/>
                </a:solidFill>
                <a:latin typeface="Arial" panose="020B0604020202020204" pitchFamily="34" charset="0"/>
                <a:cs typeface="Arial" panose="020B0604020202020204" pitchFamily="34" charset="0"/>
              </a:rPr>
              <a:t>Аризани расмийлаштириш тартиби</a:t>
            </a:r>
            <a:endParaRPr lang="ru-RU" sz="2000" b="1" dirty="0">
              <a:solidFill>
                <a:srgbClr val="0070C0"/>
              </a:solidFill>
              <a:latin typeface="Arial" panose="020B0604020202020204" pitchFamily="34" charset="0"/>
              <a:cs typeface="Arial" panose="020B0604020202020204" pitchFamily="34" charset="0"/>
            </a:endParaRPr>
          </a:p>
        </p:txBody>
      </p:sp>
      <p:sp>
        <p:nvSpPr>
          <p:cNvPr id="19" name="Google Shape;1327;p42"/>
          <p:cNvSpPr/>
          <p:nvPr/>
        </p:nvSpPr>
        <p:spPr>
          <a:xfrm>
            <a:off x="1006060" y="2250933"/>
            <a:ext cx="7004466" cy="306463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0" name="Google Shape;1328;p42"/>
          <p:cNvSpPr/>
          <p:nvPr/>
        </p:nvSpPr>
        <p:spPr>
          <a:xfrm>
            <a:off x="1294445" y="2329937"/>
            <a:ext cx="465943"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1" name="Google Shape;1329;p42"/>
          <p:cNvSpPr/>
          <p:nvPr/>
        </p:nvSpPr>
        <p:spPr>
          <a:xfrm>
            <a:off x="359868" y="2152610"/>
            <a:ext cx="1028582"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22" name="Google Shape;1330;p42"/>
          <p:cNvSpPr/>
          <p:nvPr/>
        </p:nvSpPr>
        <p:spPr>
          <a:xfrm>
            <a:off x="500640" y="2226488"/>
            <a:ext cx="1082880"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24" name="Прямоугольник 23"/>
          <p:cNvSpPr/>
          <p:nvPr/>
        </p:nvSpPr>
        <p:spPr>
          <a:xfrm>
            <a:off x="1951801" y="2323698"/>
            <a:ext cx="5972999" cy="2862322"/>
          </a:xfrm>
          <a:prstGeom prst="rect">
            <a:avLst/>
          </a:prstGeom>
        </p:spPr>
        <p:txBody>
          <a:bodyPr wrap="square">
            <a:spAutoFit/>
          </a:bodyPr>
          <a:lstStyle/>
          <a:p>
            <a:pPr>
              <a:spcBef>
                <a:spcPct val="20000"/>
              </a:spcBef>
              <a:buFont typeface="Arial" pitchFamily="34" charset="0"/>
              <a:buNone/>
            </a:pPr>
            <a:r>
              <a:rPr lang="ru-RU" altLang="ru-RU" sz="2000" dirty="0">
                <a:latin typeface="Arial" pitchFamily="34" charset="0"/>
                <a:cs typeface="Arial" pitchFamily="34" charset="0"/>
              </a:rPr>
              <a:t>Участка </a:t>
            </a:r>
            <a:r>
              <a:rPr lang="ru-RU" altLang="ru-RU" sz="2000" dirty="0" err="1">
                <a:latin typeface="Arial" pitchFamily="34" charset="0"/>
                <a:cs typeface="Arial" pitchFamily="34" charset="0"/>
              </a:rPr>
              <a:t>сайлов</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комиссияси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аъзолари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аризани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қабул</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қилиш</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масаласига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алоҳида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эътибор</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қаратиши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лозим</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Сайловчи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аризасида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сайлов</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куни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овоз</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бериш</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учун</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сайлов</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участкасига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кела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олмаслик</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сабабини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важ</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кўрсатса</a:t>
            </a:r>
            <a:r>
              <a:rPr lang="ru-RU" altLang="ru-RU" sz="2000" dirty="0">
                <a:latin typeface="Arial" pitchFamily="34" charset="0"/>
                <a:cs typeface="Arial" pitchFamily="34" charset="0"/>
              </a:rPr>
              <a:t>, шу </a:t>
            </a:r>
            <a:r>
              <a:rPr lang="ru-RU" altLang="ru-RU" sz="2000" dirty="0" err="1">
                <a:latin typeface="Arial" pitchFamily="34" charset="0"/>
                <a:cs typeface="Arial" pitchFamily="34" charset="0"/>
              </a:rPr>
              <a:t>аризасига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асосан</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муддатидан</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олдин</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овоз</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бериш</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имкониятини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яратиб</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бериши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шарт</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Аризага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ҳеч</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қандай</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қўшимча</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ҳужжат</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ёки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маълумот</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талаб</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этилмайди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Аризанинг</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ўзи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етарли</a:t>
            </a:r>
            <a:r>
              <a:rPr lang="ru-RU" altLang="ru-RU" sz="2000" dirty="0">
                <a:latin typeface="Arial" pitchFamily="34" charset="0"/>
                <a:cs typeface="Arial" pitchFamily="34" charset="0"/>
              </a:rPr>
              <a:t> </a:t>
            </a:r>
            <a:r>
              <a:rPr lang="ru-RU" altLang="ru-RU" sz="2000" dirty="0" err="1">
                <a:latin typeface="Arial" pitchFamily="34" charset="0"/>
                <a:cs typeface="Arial" pitchFamily="34" charset="0"/>
              </a:rPr>
              <a:t>ҳисобланади</a:t>
            </a:r>
            <a:r>
              <a:rPr lang="ru-RU" altLang="ru-RU" sz="2000" dirty="0">
                <a:latin typeface="Arial" pitchFamily="34" charset="0"/>
                <a:cs typeface="Arial" pitchFamily="34" charset="0"/>
              </a:rPr>
              <a:t>.</a:t>
            </a:r>
          </a:p>
        </p:txBody>
      </p:sp>
      <p:grpSp>
        <p:nvGrpSpPr>
          <p:cNvPr id="25" name="Группа 24"/>
          <p:cNvGrpSpPr/>
          <p:nvPr/>
        </p:nvGrpSpPr>
        <p:grpSpPr>
          <a:xfrm flipV="1">
            <a:off x="10578466" y="2240875"/>
            <a:ext cx="1613534" cy="3020297"/>
            <a:chOff x="10578466" y="2223845"/>
            <a:chExt cx="1613534" cy="3020297"/>
          </a:xfrm>
        </p:grpSpPr>
        <p:grpSp>
          <p:nvGrpSpPr>
            <p:cNvPr id="26" name="Google Shape;1665;p40"/>
            <p:cNvGrpSpPr/>
            <p:nvPr/>
          </p:nvGrpSpPr>
          <p:grpSpPr>
            <a:xfrm rot="10800000">
              <a:off x="10583420" y="3755842"/>
              <a:ext cx="1608580" cy="1488300"/>
              <a:chOff x="4571988" y="1266000"/>
              <a:chExt cx="1488300" cy="1488300"/>
            </a:xfrm>
          </p:grpSpPr>
          <p:sp>
            <p:nvSpPr>
              <p:cNvPr id="36"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vert="vert270"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27" name="Google Shape;1673;p40"/>
            <p:cNvGrpSpPr/>
            <p:nvPr/>
          </p:nvGrpSpPr>
          <p:grpSpPr>
            <a:xfrm rot="10800000">
              <a:off x="10578466" y="2223845"/>
              <a:ext cx="1608580" cy="1488325"/>
              <a:chOff x="4571988" y="2754275"/>
              <a:chExt cx="1488300" cy="1488325"/>
            </a:xfrm>
          </p:grpSpPr>
          <p:sp>
            <p:nvSpPr>
              <p:cNvPr id="32"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1677;p40"/>
              <p:cNvSpPr/>
              <p:nvPr/>
            </p:nvSpPr>
            <p:spPr>
              <a:xfrm>
                <a:off x="5201402" y="3366333"/>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vert="vert270"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ea typeface="Fira Sans Extra Condensed"/>
                  <a:cs typeface="Fira Sans Extra Condensed"/>
                  <a:sym typeface="Fira Sans Extra Condensed"/>
                </a:endParaRPr>
              </a:p>
            </p:txBody>
          </p:sp>
        </p:grpSp>
        <p:sp>
          <p:nvSpPr>
            <p:cNvPr id="28" name="Google Shape;13463;p62"/>
            <p:cNvSpPr/>
            <p:nvPr/>
          </p:nvSpPr>
          <p:spPr>
            <a:xfrm rot="10800000">
              <a:off x="10923760" y="4546709"/>
              <a:ext cx="468184"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vert="vert270" wrap="square" lIns="91425" tIns="91425" rIns="91425" bIns="91425" anchor="ctr" anchorCtr="0">
              <a:noAutofit/>
            </a:bodyPr>
            <a:lstStyle/>
            <a:p>
              <a:endParaRPr sz="1800" dirty="0"/>
            </a:p>
          </p:txBody>
        </p:sp>
        <p:grpSp>
          <p:nvGrpSpPr>
            <p:cNvPr id="29" name="Google Shape;13285;p62"/>
            <p:cNvGrpSpPr/>
            <p:nvPr/>
          </p:nvGrpSpPr>
          <p:grpSpPr>
            <a:xfrm rot="10800000">
              <a:off x="10892876" y="2516276"/>
              <a:ext cx="544513" cy="494475"/>
              <a:chOff x="1731934" y="3355639"/>
              <a:chExt cx="368371" cy="361554"/>
            </a:xfrm>
            <a:solidFill>
              <a:schemeClr val="bg1"/>
            </a:solidFill>
          </p:grpSpPr>
          <p:sp>
            <p:nvSpPr>
              <p:cNvPr id="30" name="Google Shape;13286;p62"/>
              <p:cNvSpPr/>
              <p:nvPr/>
            </p:nvSpPr>
            <p:spPr>
              <a:xfrm>
                <a:off x="1812336" y="3533963"/>
                <a:ext cx="41762" cy="41762"/>
              </a:xfrm>
              <a:custGeom>
                <a:avLst/>
                <a:gdLst/>
                <a:ahLst/>
                <a:cxnLst/>
                <a:rect l="l" t="t" r="r" b="b"/>
                <a:pathLst>
                  <a:path w="1311" h="1311" extrusionOk="0">
                    <a:moveTo>
                      <a:pt x="655" y="322"/>
                    </a:moveTo>
                    <a:cubicBezTo>
                      <a:pt x="834" y="322"/>
                      <a:pt x="989" y="477"/>
                      <a:pt x="989" y="655"/>
                    </a:cubicBezTo>
                    <a:cubicBezTo>
                      <a:pt x="989" y="834"/>
                      <a:pt x="834" y="989"/>
                      <a:pt x="655" y="989"/>
                    </a:cubicBezTo>
                    <a:cubicBezTo>
                      <a:pt x="477" y="989"/>
                      <a:pt x="334" y="834"/>
                      <a:pt x="334" y="655"/>
                    </a:cubicBezTo>
                    <a:cubicBezTo>
                      <a:pt x="334" y="477"/>
                      <a:pt x="477" y="322"/>
                      <a:pt x="655" y="322"/>
                    </a:cubicBezTo>
                    <a:close/>
                    <a:moveTo>
                      <a:pt x="655" y="1"/>
                    </a:moveTo>
                    <a:cubicBezTo>
                      <a:pt x="298" y="1"/>
                      <a:pt x="1" y="298"/>
                      <a:pt x="1" y="655"/>
                    </a:cubicBezTo>
                    <a:cubicBezTo>
                      <a:pt x="1" y="1013"/>
                      <a:pt x="298" y="1310"/>
                      <a:pt x="655" y="1310"/>
                    </a:cubicBezTo>
                    <a:cubicBezTo>
                      <a:pt x="1013" y="1310"/>
                      <a:pt x="1310" y="1013"/>
                      <a:pt x="1310" y="655"/>
                    </a:cubicBezTo>
                    <a:cubicBezTo>
                      <a:pt x="1310" y="298"/>
                      <a:pt x="1013" y="1"/>
                      <a:pt x="655" y="1"/>
                    </a:cubicBezTo>
                    <a:close/>
                  </a:path>
                </a:pathLst>
              </a:custGeom>
              <a:grpFill/>
              <a:ln>
                <a:noFill/>
              </a:ln>
            </p:spPr>
            <p:txBody>
              <a:bodyPr spcFirstLastPara="1" vert="vert270" wrap="square" lIns="91425" tIns="91425" rIns="91425" bIns="91425" anchor="ctr" anchorCtr="0">
                <a:noAutofit/>
              </a:bodyPr>
              <a:lstStyle/>
              <a:p>
                <a:endParaRPr sz="1800" dirty="0"/>
              </a:p>
            </p:txBody>
          </p:sp>
          <p:sp>
            <p:nvSpPr>
              <p:cNvPr id="31" name="Google Shape;13287;p62"/>
              <p:cNvSpPr/>
              <p:nvPr/>
            </p:nvSpPr>
            <p:spPr>
              <a:xfrm>
                <a:off x="1731934" y="3355639"/>
                <a:ext cx="368371" cy="361554"/>
              </a:xfrm>
              <a:custGeom>
                <a:avLst/>
                <a:gdLst/>
                <a:ahLst/>
                <a:cxnLst/>
                <a:rect l="l" t="t" r="r" b="b"/>
                <a:pathLst>
                  <a:path w="11564" h="11350" extrusionOk="0">
                    <a:moveTo>
                      <a:pt x="4572" y="330"/>
                    </a:moveTo>
                    <a:cubicBezTo>
                      <a:pt x="4619" y="330"/>
                      <a:pt x="4691" y="407"/>
                      <a:pt x="5251" y="753"/>
                    </a:cubicBezTo>
                    <a:lnTo>
                      <a:pt x="4882" y="1348"/>
                    </a:lnTo>
                    <a:lnTo>
                      <a:pt x="4239" y="943"/>
                    </a:lnTo>
                    <a:cubicBezTo>
                      <a:pt x="4215" y="907"/>
                      <a:pt x="4192" y="872"/>
                      <a:pt x="4215" y="836"/>
                    </a:cubicBezTo>
                    <a:cubicBezTo>
                      <a:pt x="4513" y="396"/>
                      <a:pt x="4489" y="348"/>
                      <a:pt x="4549" y="336"/>
                    </a:cubicBezTo>
                    <a:cubicBezTo>
                      <a:pt x="4557" y="333"/>
                      <a:pt x="4564" y="330"/>
                      <a:pt x="4572" y="330"/>
                    </a:cubicBezTo>
                    <a:close/>
                    <a:moveTo>
                      <a:pt x="5975" y="398"/>
                    </a:moveTo>
                    <a:cubicBezTo>
                      <a:pt x="6005" y="398"/>
                      <a:pt x="6035" y="404"/>
                      <a:pt x="6061" y="419"/>
                    </a:cubicBezTo>
                    <a:lnTo>
                      <a:pt x="7394" y="1253"/>
                    </a:lnTo>
                    <a:lnTo>
                      <a:pt x="6275" y="3039"/>
                    </a:lnTo>
                    <a:lnTo>
                      <a:pt x="4942" y="2205"/>
                    </a:lnTo>
                    <a:cubicBezTo>
                      <a:pt x="4846" y="2146"/>
                      <a:pt x="4834" y="2039"/>
                      <a:pt x="4882" y="1967"/>
                    </a:cubicBezTo>
                    <a:cubicBezTo>
                      <a:pt x="5073" y="1658"/>
                      <a:pt x="5501" y="979"/>
                      <a:pt x="5823" y="479"/>
                    </a:cubicBezTo>
                    <a:cubicBezTo>
                      <a:pt x="5847" y="430"/>
                      <a:pt x="5911" y="398"/>
                      <a:pt x="5975" y="398"/>
                    </a:cubicBezTo>
                    <a:close/>
                    <a:moveTo>
                      <a:pt x="10180" y="2860"/>
                    </a:moveTo>
                    <a:cubicBezTo>
                      <a:pt x="10323" y="2979"/>
                      <a:pt x="10847" y="3158"/>
                      <a:pt x="11002" y="3789"/>
                    </a:cubicBezTo>
                    <a:cubicBezTo>
                      <a:pt x="11195" y="4581"/>
                      <a:pt x="10555" y="5231"/>
                      <a:pt x="9842" y="5231"/>
                    </a:cubicBezTo>
                    <a:cubicBezTo>
                      <a:pt x="9633" y="5231"/>
                      <a:pt x="9418" y="5175"/>
                      <a:pt x="9216" y="5051"/>
                    </a:cubicBezTo>
                    <a:lnTo>
                      <a:pt x="8918" y="4872"/>
                    </a:lnTo>
                    <a:lnTo>
                      <a:pt x="10180" y="2860"/>
                    </a:lnTo>
                    <a:close/>
                    <a:moveTo>
                      <a:pt x="5644" y="3039"/>
                    </a:moveTo>
                    <a:lnTo>
                      <a:pt x="6204" y="3396"/>
                    </a:lnTo>
                    <a:lnTo>
                      <a:pt x="6216" y="3408"/>
                    </a:lnTo>
                    <a:lnTo>
                      <a:pt x="4287" y="5349"/>
                    </a:lnTo>
                    <a:cubicBezTo>
                      <a:pt x="4132" y="5170"/>
                      <a:pt x="3941" y="5039"/>
                      <a:pt x="3751" y="4944"/>
                    </a:cubicBezTo>
                    <a:lnTo>
                      <a:pt x="5644" y="3039"/>
                    </a:lnTo>
                    <a:close/>
                    <a:moveTo>
                      <a:pt x="3195" y="5176"/>
                    </a:moveTo>
                    <a:cubicBezTo>
                      <a:pt x="3355" y="5176"/>
                      <a:pt x="3520" y="5212"/>
                      <a:pt x="3680" y="5289"/>
                    </a:cubicBezTo>
                    <a:cubicBezTo>
                      <a:pt x="4705" y="5802"/>
                      <a:pt x="4316" y="7363"/>
                      <a:pt x="3195" y="7363"/>
                    </a:cubicBezTo>
                    <a:cubicBezTo>
                      <a:pt x="3170" y="7363"/>
                      <a:pt x="3145" y="7362"/>
                      <a:pt x="3120" y="7361"/>
                    </a:cubicBezTo>
                    <a:cubicBezTo>
                      <a:pt x="2548" y="7325"/>
                      <a:pt x="2096" y="6849"/>
                      <a:pt x="2096" y="6265"/>
                    </a:cubicBezTo>
                    <a:cubicBezTo>
                      <a:pt x="2096" y="5640"/>
                      <a:pt x="2615" y="5176"/>
                      <a:pt x="3195" y="5176"/>
                    </a:cubicBezTo>
                    <a:close/>
                    <a:moveTo>
                      <a:pt x="5144" y="8992"/>
                    </a:moveTo>
                    <a:cubicBezTo>
                      <a:pt x="5358" y="8992"/>
                      <a:pt x="5537" y="9159"/>
                      <a:pt x="5537" y="9385"/>
                    </a:cubicBezTo>
                    <a:lnTo>
                      <a:pt x="5537" y="9694"/>
                    </a:lnTo>
                    <a:lnTo>
                      <a:pt x="4537" y="9694"/>
                    </a:lnTo>
                    <a:lnTo>
                      <a:pt x="4537" y="9385"/>
                    </a:lnTo>
                    <a:lnTo>
                      <a:pt x="4525" y="9385"/>
                    </a:lnTo>
                    <a:cubicBezTo>
                      <a:pt x="4525" y="9170"/>
                      <a:pt x="4692" y="8992"/>
                      <a:pt x="4906" y="8992"/>
                    </a:cubicBezTo>
                    <a:close/>
                    <a:moveTo>
                      <a:pt x="6085" y="10016"/>
                    </a:moveTo>
                    <a:cubicBezTo>
                      <a:pt x="6454" y="10016"/>
                      <a:pt x="6751" y="10313"/>
                      <a:pt x="6751" y="10694"/>
                    </a:cubicBezTo>
                    <a:lnTo>
                      <a:pt x="6751" y="10992"/>
                    </a:lnTo>
                    <a:lnTo>
                      <a:pt x="322" y="10992"/>
                    </a:lnTo>
                    <a:lnTo>
                      <a:pt x="322" y="10694"/>
                    </a:lnTo>
                    <a:cubicBezTo>
                      <a:pt x="322" y="10313"/>
                      <a:pt x="620" y="10016"/>
                      <a:pt x="1001" y="10016"/>
                    </a:cubicBezTo>
                    <a:close/>
                    <a:moveTo>
                      <a:pt x="4558" y="1"/>
                    </a:moveTo>
                    <a:cubicBezTo>
                      <a:pt x="4419" y="1"/>
                      <a:pt x="4281" y="69"/>
                      <a:pt x="4203" y="193"/>
                    </a:cubicBezTo>
                    <a:lnTo>
                      <a:pt x="3906" y="669"/>
                    </a:lnTo>
                    <a:cubicBezTo>
                      <a:pt x="3787" y="872"/>
                      <a:pt x="3846" y="1122"/>
                      <a:pt x="4049" y="1241"/>
                    </a:cubicBezTo>
                    <a:lnTo>
                      <a:pt x="4680" y="1646"/>
                    </a:lnTo>
                    <a:cubicBezTo>
                      <a:pt x="4644" y="1741"/>
                      <a:pt x="4442" y="1908"/>
                      <a:pt x="4525" y="2193"/>
                    </a:cubicBezTo>
                    <a:cubicBezTo>
                      <a:pt x="4549" y="2324"/>
                      <a:pt x="4620" y="2431"/>
                      <a:pt x="4739" y="2503"/>
                    </a:cubicBezTo>
                    <a:lnTo>
                      <a:pt x="5335" y="2872"/>
                    </a:lnTo>
                    <a:lnTo>
                      <a:pt x="3358" y="4872"/>
                    </a:lnTo>
                    <a:cubicBezTo>
                      <a:pt x="3297" y="4865"/>
                      <a:pt x="3237" y="4861"/>
                      <a:pt x="3177" y="4861"/>
                    </a:cubicBezTo>
                    <a:cubicBezTo>
                      <a:pt x="2398" y="4861"/>
                      <a:pt x="1751" y="5493"/>
                      <a:pt x="1751" y="6289"/>
                    </a:cubicBezTo>
                    <a:cubicBezTo>
                      <a:pt x="1751" y="6765"/>
                      <a:pt x="1989" y="7194"/>
                      <a:pt x="2346" y="7444"/>
                    </a:cubicBezTo>
                    <a:lnTo>
                      <a:pt x="2346" y="8397"/>
                    </a:lnTo>
                    <a:cubicBezTo>
                      <a:pt x="2346" y="8492"/>
                      <a:pt x="2417" y="8563"/>
                      <a:pt x="2513" y="8563"/>
                    </a:cubicBezTo>
                    <a:cubicBezTo>
                      <a:pt x="2596" y="8563"/>
                      <a:pt x="2679" y="8492"/>
                      <a:pt x="2679" y="8397"/>
                    </a:cubicBezTo>
                    <a:lnTo>
                      <a:pt x="2679" y="7623"/>
                    </a:lnTo>
                    <a:cubicBezTo>
                      <a:pt x="2828" y="7675"/>
                      <a:pt x="2995" y="7708"/>
                      <a:pt x="3163" y="7708"/>
                    </a:cubicBezTo>
                    <a:cubicBezTo>
                      <a:pt x="3224" y="7708"/>
                      <a:pt x="3286" y="7704"/>
                      <a:pt x="3346" y="7694"/>
                    </a:cubicBezTo>
                    <a:lnTo>
                      <a:pt x="3346" y="9706"/>
                    </a:lnTo>
                    <a:lnTo>
                      <a:pt x="2679" y="9706"/>
                    </a:lnTo>
                    <a:lnTo>
                      <a:pt x="2679" y="9028"/>
                    </a:lnTo>
                    <a:cubicBezTo>
                      <a:pt x="2679" y="8932"/>
                      <a:pt x="2596" y="8861"/>
                      <a:pt x="2513" y="8861"/>
                    </a:cubicBezTo>
                    <a:cubicBezTo>
                      <a:pt x="2417" y="8861"/>
                      <a:pt x="2346" y="8932"/>
                      <a:pt x="2346" y="9028"/>
                    </a:cubicBezTo>
                    <a:lnTo>
                      <a:pt x="2346" y="9706"/>
                    </a:lnTo>
                    <a:lnTo>
                      <a:pt x="989" y="9706"/>
                    </a:lnTo>
                    <a:cubicBezTo>
                      <a:pt x="441" y="9706"/>
                      <a:pt x="1" y="10159"/>
                      <a:pt x="1" y="10706"/>
                    </a:cubicBezTo>
                    <a:lnTo>
                      <a:pt x="1" y="11183"/>
                    </a:lnTo>
                    <a:cubicBezTo>
                      <a:pt x="1" y="11266"/>
                      <a:pt x="72" y="11349"/>
                      <a:pt x="155" y="11349"/>
                    </a:cubicBezTo>
                    <a:lnTo>
                      <a:pt x="6918" y="11349"/>
                    </a:lnTo>
                    <a:cubicBezTo>
                      <a:pt x="7001" y="11349"/>
                      <a:pt x="7085" y="11266"/>
                      <a:pt x="7085" y="11183"/>
                    </a:cubicBezTo>
                    <a:lnTo>
                      <a:pt x="7085" y="10706"/>
                    </a:lnTo>
                    <a:cubicBezTo>
                      <a:pt x="7085" y="10159"/>
                      <a:pt x="6632" y="9706"/>
                      <a:pt x="6085" y="9706"/>
                    </a:cubicBezTo>
                    <a:lnTo>
                      <a:pt x="5846" y="9706"/>
                    </a:lnTo>
                    <a:lnTo>
                      <a:pt x="5846" y="9397"/>
                    </a:lnTo>
                    <a:cubicBezTo>
                      <a:pt x="5846" y="9004"/>
                      <a:pt x="5537" y="8682"/>
                      <a:pt x="5132" y="8682"/>
                    </a:cubicBezTo>
                    <a:lnTo>
                      <a:pt x="4894" y="8682"/>
                    </a:lnTo>
                    <a:cubicBezTo>
                      <a:pt x="4501" y="8682"/>
                      <a:pt x="4180" y="9004"/>
                      <a:pt x="4180" y="9397"/>
                    </a:cubicBezTo>
                    <a:lnTo>
                      <a:pt x="4180" y="9706"/>
                    </a:lnTo>
                    <a:lnTo>
                      <a:pt x="3668" y="9706"/>
                    </a:lnTo>
                    <a:lnTo>
                      <a:pt x="3668" y="7611"/>
                    </a:lnTo>
                    <a:cubicBezTo>
                      <a:pt x="4465" y="7313"/>
                      <a:pt x="4823" y="6384"/>
                      <a:pt x="4442" y="5646"/>
                    </a:cubicBezTo>
                    <a:lnTo>
                      <a:pt x="6370" y="3717"/>
                    </a:lnTo>
                    <a:lnTo>
                      <a:pt x="7585" y="5801"/>
                    </a:lnTo>
                    <a:cubicBezTo>
                      <a:pt x="7670" y="5947"/>
                      <a:pt x="7817" y="6018"/>
                      <a:pt x="7962" y="6018"/>
                    </a:cubicBezTo>
                    <a:cubicBezTo>
                      <a:pt x="8100" y="6018"/>
                      <a:pt x="8235" y="5953"/>
                      <a:pt x="8311" y="5825"/>
                    </a:cubicBezTo>
                    <a:lnTo>
                      <a:pt x="8716" y="5182"/>
                    </a:lnTo>
                    <a:lnTo>
                      <a:pt x="9014" y="5360"/>
                    </a:lnTo>
                    <a:cubicBezTo>
                      <a:pt x="9273" y="5514"/>
                      <a:pt x="9548" y="5584"/>
                      <a:pt x="9813" y="5584"/>
                    </a:cubicBezTo>
                    <a:cubicBezTo>
                      <a:pt x="10740" y="5584"/>
                      <a:pt x="11564" y="4739"/>
                      <a:pt x="11323" y="3694"/>
                    </a:cubicBezTo>
                    <a:cubicBezTo>
                      <a:pt x="11145" y="2908"/>
                      <a:pt x="10490" y="2670"/>
                      <a:pt x="10359" y="2562"/>
                    </a:cubicBezTo>
                    <a:lnTo>
                      <a:pt x="10764" y="1920"/>
                    </a:lnTo>
                    <a:cubicBezTo>
                      <a:pt x="10942" y="1658"/>
                      <a:pt x="10740" y="1300"/>
                      <a:pt x="10430" y="1265"/>
                    </a:cubicBezTo>
                    <a:lnTo>
                      <a:pt x="9359" y="1181"/>
                    </a:lnTo>
                    <a:cubicBezTo>
                      <a:pt x="9353" y="1180"/>
                      <a:pt x="9346" y="1180"/>
                      <a:pt x="9340" y="1180"/>
                    </a:cubicBezTo>
                    <a:cubicBezTo>
                      <a:pt x="9262" y="1180"/>
                      <a:pt x="9180" y="1247"/>
                      <a:pt x="9180" y="1324"/>
                    </a:cubicBezTo>
                    <a:cubicBezTo>
                      <a:pt x="9168" y="1419"/>
                      <a:pt x="9240" y="1503"/>
                      <a:pt x="9335" y="1503"/>
                    </a:cubicBezTo>
                    <a:lnTo>
                      <a:pt x="10407" y="1598"/>
                    </a:lnTo>
                    <a:cubicBezTo>
                      <a:pt x="10478" y="1598"/>
                      <a:pt x="10526" y="1681"/>
                      <a:pt x="10478" y="1741"/>
                    </a:cubicBezTo>
                    <a:cubicBezTo>
                      <a:pt x="10109" y="2324"/>
                      <a:pt x="8347" y="5134"/>
                      <a:pt x="8049" y="5610"/>
                    </a:cubicBezTo>
                    <a:cubicBezTo>
                      <a:pt x="8025" y="5640"/>
                      <a:pt x="7993" y="5655"/>
                      <a:pt x="7961" y="5655"/>
                    </a:cubicBezTo>
                    <a:cubicBezTo>
                      <a:pt x="7930" y="5655"/>
                      <a:pt x="7900" y="5640"/>
                      <a:pt x="7882" y="5610"/>
                    </a:cubicBezTo>
                    <a:lnTo>
                      <a:pt x="6525" y="3313"/>
                    </a:lnTo>
                    <a:lnTo>
                      <a:pt x="6513" y="3277"/>
                    </a:lnTo>
                    <a:lnTo>
                      <a:pt x="7704" y="1372"/>
                    </a:lnTo>
                    <a:lnTo>
                      <a:pt x="8704" y="1467"/>
                    </a:lnTo>
                    <a:cubicBezTo>
                      <a:pt x="8710" y="1468"/>
                      <a:pt x="8716" y="1468"/>
                      <a:pt x="8722" y="1468"/>
                    </a:cubicBezTo>
                    <a:cubicBezTo>
                      <a:pt x="8801" y="1468"/>
                      <a:pt x="8883" y="1401"/>
                      <a:pt x="8883" y="1312"/>
                    </a:cubicBezTo>
                    <a:cubicBezTo>
                      <a:pt x="8894" y="1229"/>
                      <a:pt x="8823" y="1134"/>
                      <a:pt x="8728" y="1134"/>
                    </a:cubicBezTo>
                    <a:lnTo>
                      <a:pt x="7656" y="1050"/>
                    </a:lnTo>
                    <a:lnTo>
                      <a:pt x="6216" y="134"/>
                    </a:lnTo>
                    <a:cubicBezTo>
                      <a:pt x="6133" y="84"/>
                      <a:pt x="6042" y="60"/>
                      <a:pt x="5952" y="60"/>
                    </a:cubicBezTo>
                    <a:cubicBezTo>
                      <a:pt x="5781" y="60"/>
                      <a:pt x="5614" y="145"/>
                      <a:pt x="5513" y="300"/>
                    </a:cubicBezTo>
                    <a:lnTo>
                      <a:pt x="5418" y="467"/>
                    </a:lnTo>
                    <a:lnTo>
                      <a:pt x="4775" y="62"/>
                    </a:lnTo>
                    <a:cubicBezTo>
                      <a:pt x="4708" y="21"/>
                      <a:pt x="4633" y="1"/>
                      <a:pt x="4558" y="1"/>
                    </a:cubicBezTo>
                    <a:close/>
                  </a:path>
                </a:pathLst>
              </a:custGeom>
              <a:grpFill/>
              <a:ln>
                <a:noFill/>
              </a:ln>
            </p:spPr>
            <p:txBody>
              <a:bodyPr spcFirstLastPara="1" vert="vert270" wrap="square" lIns="91425" tIns="91425" rIns="91425" bIns="91425" anchor="ctr" anchorCtr="0">
                <a:noAutofit/>
              </a:bodyPr>
              <a:lstStyle/>
              <a:p>
                <a:endParaRPr sz="1800" dirty="0"/>
              </a:p>
            </p:txBody>
          </p:sp>
        </p:grpSp>
      </p:grpSp>
      <p:sp>
        <p:nvSpPr>
          <p:cNvPr id="40" name="Google Shape;13463;p62"/>
          <p:cNvSpPr/>
          <p:nvPr/>
        </p:nvSpPr>
        <p:spPr>
          <a:xfrm rot="10800000" flipV="1">
            <a:off x="725280" y="2324192"/>
            <a:ext cx="616048" cy="487234"/>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rgbClr val="0070C0"/>
          </a:solidFill>
          <a:ln>
            <a:noFill/>
          </a:ln>
        </p:spPr>
        <p:txBody>
          <a:bodyPr spcFirstLastPara="1" wrap="square" lIns="91425" tIns="91425" rIns="91425" bIns="91425" anchor="ctr" anchorCtr="0">
            <a:noAutofit/>
          </a:bodyPr>
          <a:lstStyle/>
          <a:p>
            <a:endParaRPr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cstate="print">
            <a:extLst>
              <a:ext uri="{28A0092B-C50C-407E-A947-70E740481C1C}">
                <a14:useLocalDpi xmlns:a14="http://schemas.microsoft.com/office/drawing/2010/main" val="0"/>
              </a:ext>
            </a:extLst>
          </a:blip>
          <a:srcRect l="24363" t="16974" r="19387" b="16974"/>
          <a:stretch/>
        </p:blipFill>
        <p:spPr>
          <a:xfrm>
            <a:off x="473357" y="5261164"/>
            <a:ext cx="1398872" cy="954371"/>
          </a:xfrm>
          <a:prstGeom prst="rect">
            <a:avLst/>
          </a:prstGeom>
        </p:spPr>
      </p:pic>
      <p:sp>
        <p:nvSpPr>
          <p:cNvPr id="17"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8"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a:t>
            </a:r>
          </a:p>
        </p:txBody>
      </p:sp>
      <p:sp>
        <p:nvSpPr>
          <p:cNvPr id="2" name="Прямоугольник 1"/>
          <p:cNvSpPr/>
          <p:nvPr/>
        </p:nvSpPr>
        <p:spPr>
          <a:xfrm>
            <a:off x="1990724" y="1841251"/>
            <a:ext cx="9810734" cy="4524315"/>
          </a:xfrm>
          <a:prstGeom prst="rect">
            <a:avLst/>
          </a:prstGeom>
        </p:spPr>
        <p:txBody>
          <a:bodyPr wrap="square">
            <a:spAutoFit/>
          </a:bodyPr>
          <a:lstStyle/>
          <a:p>
            <a:pPr>
              <a:defRPr/>
            </a:pPr>
            <a:r>
              <a:rPr lang="uz-Cyrl-UZ" dirty="0">
                <a:latin typeface="Arial" pitchFamily="34" charset="0"/>
                <a:ea typeface="Calibri" panose="020F0502020204030204" pitchFamily="34" charset="0"/>
                <a:cs typeface="Arial" pitchFamily="34" charset="0"/>
              </a:rPr>
              <a:t>Муддатидан олдин овоз берадиган сайловчига сайлов бюллетени у томондан сайловчилар рўйхати кўчирмасига имзо қўйилгандан сўнг тақдим этилади</a:t>
            </a:r>
            <a:r>
              <a:rPr lang="uz-Cyrl-UZ" dirty="0" smtClean="0">
                <a:latin typeface="Arial" pitchFamily="34" charset="0"/>
                <a:ea typeface="Calibri" panose="020F0502020204030204" pitchFamily="34" charset="0"/>
                <a:cs typeface="Arial" pitchFamily="34" charset="0"/>
              </a:rPr>
              <a:t>.</a:t>
            </a:r>
            <a:endParaRPr lang="ru-RU" dirty="0">
              <a:latin typeface="Arial" pitchFamily="34" charset="0"/>
              <a:ea typeface="Calibri" panose="020F0502020204030204" pitchFamily="34" charset="0"/>
              <a:cs typeface="Arial" pitchFamily="34" charset="0"/>
            </a:endParaRPr>
          </a:p>
          <a:p>
            <a:pPr>
              <a:defRPr/>
            </a:pPr>
            <a:endParaRPr lang="uz-Cyrl-UZ" dirty="0" smtClean="0">
              <a:latin typeface="Arial" pitchFamily="34" charset="0"/>
              <a:ea typeface="Calibri" panose="020F0502020204030204" pitchFamily="34" charset="0"/>
              <a:cs typeface="Arial" pitchFamily="34" charset="0"/>
            </a:endParaRPr>
          </a:p>
          <a:p>
            <a:pPr>
              <a:defRPr/>
            </a:pPr>
            <a:r>
              <a:rPr lang="uz-Cyrl-UZ" dirty="0">
                <a:latin typeface="Arial" pitchFamily="34" charset="0"/>
                <a:ea typeface="Calibri" panose="020F0502020204030204" pitchFamily="34" charset="0"/>
                <a:cs typeface="Arial" pitchFamily="34" charset="0"/>
              </a:rPr>
              <a:t>УСК аъзоси муддатидан олдин овоз берган сайловчини СЖБАТда ва сайловчилар рўйхатида муддатидан олдин овоз берган сайловчи сифатида белгилаши шарт</a:t>
            </a:r>
            <a:r>
              <a:rPr lang="uz-Cyrl-UZ" dirty="0" smtClean="0">
                <a:latin typeface="Arial" pitchFamily="34" charset="0"/>
                <a:ea typeface="Calibri" panose="020F0502020204030204" pitchFamily="34" charset="0"/>
                <a:cs typeface="Arial" pitchFamily="34" charset="0"/>
              </a:rPr>
              <a:t>.</a:t>
            </a:r>
            <a:endParaRPr lang="ru-RU" dirty="0" smtClean="0">
              <a:latin typeface="Arial" pitchFamily="34" charset="0"/>
              <a:ea typeface="Calibri" panose="020F0502020204030204" pitchFamily="34" charset="0"/>
              <a:cs typeface="Arial" pitchFamily="34" charset="0"/>
            </a:endParaRPr>
          </a:p>
          <a:p>
            <a:pPr>
              <a:defRPr/>
            </a:pPr>
            <a:endParaRPr lang="uz-Cyrl-UZ" dirty="0">
              <a:latin typeface="Arial" pitchFamily="34" charset="0"/>
              <a:ea typeface="Calibri" panose="020F0502020204030204" pitchFamily="34" charset="0"/>
              <a:cs typeface="Arial" pitchFamily="34" charset="0"/>
            </a:endParaRPr>
          </a:p>
          <a:p>
            <a:pPr>
              <a:defRPr/>
            </a:pPr>
            <a:r>
              <a:rPr lang="uz-Cyrl-UZ" dirty="0">
                <a:latin typeface="Arial" pitchFamily="34" charset="0"/>
                <a:ea typeface="Calibri" panose="020F0502020204030204" pitchFamily="34" charset="0"/>
                <a:cs typeface="Arial" pitchFamily="34" charset="0"/>
              </a:rPr>
              <a:t>Сайлов бюллетени махсус жиҳозланган яширин овоз бериш кабинасида ёки хонасида сайловчи томонидан мустақил қарор қабул қилиши орқали ўзи ёқлаб овоз бераётган номзоднинг фамилияси рўпарасида, ўнг томонда жойлашган бўш квадратга </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ёки</a:t>
            </a:r>
            <a:r>
              <a:rPr lang="ru-RU" dirty="0">
                <a:latin typeface="Arial" pitchFamily="34" charset="0"/>
                <a:ea typeface="Calibri" panose="020F0502020204030204" pitchFamily="34" charset="0"/>
                <a:cs typeface="Arial" pitchFamily="34" charset="0"/>
              </a:rPr>
              <a:t> «√» </a:t>
            </a:r>
            <a:r>
              <a:rPr lang="ru-RU" dirty="0" err="1">
                <a:latin typeface="Arial" pitchFamily="34" charset="0"/>
                <a:ea typeface="Calibri" panose="020F0502020204030204" pitchFamily="34" charset="0"/>
                <a:cs typeface="Arial" pitchFamily="34" charset="0"/>
              </a:rPr>
              <a:t>ёхуд</a:t>
            </a:r>
            <a:r>
              <a:rPr lang="ru-RU" dirty="0">
                <a:latin typeface="Arial" pitchFamily="34" charset="0"/>
                <a:ea typeface="Calibri" panose="020F0502020204030204" pitchFamily="34" charset="0"/>
                <a:cs typeface="Arial" pitchFamily="34" charset="0"/>
              </a:rPr>
              <a:t> «х» </a:t>
            </a:r>
            <a:r>
              <a:rPr lang="ru-RU" dirty="0" err="1">
                <a:latin typeface="Arial" pitchFamily="34" charset="0"/>
                <a:ea typeface="Calibri" panose="020F0502020204030204" pitchFamily="34" charset="0"/>
                <a:cs typeface="Arial" pitchFamily="34" charset="0"/>
              </a:rPr>
              <a:t>белгисини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қўйиб</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тўлдирилади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Тўлдирилган</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сайлов</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бюллетенини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конвертга</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солади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ва</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елимлаб</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ёпади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Сайловчи</a:t>
            </a:r>
            <a:r>
              <a:rPr lang="ru-RU" dirty="0">
                <a:latin typeface="Arial" pitchFamily="34" charset="0"/>
                <a:ea typeface="Calibri" panose="020F0502020204030204" pitchFamily="34" charset="0"/>
                <a:cs typeface="Arial" pitchFamily="34" charset="0"/>
              </a:rPr>
              <a:t> </a:t>
            </a:r>
            <a:r>
              <a:rPr lang="uz-Cyrl-UZ" dirty="0">
                <a:latin typeface="Arial" pitchFamily="34" charset="0"/>
                <a:ea typeface="Calibri" panose="020F0502020204030204" pitchFamily="34" charset="0"/>
                <a:cs typeface="Arial" pitchFamily="34" charset="0"/>
              </a:rPr>
              <a:t> тўлдирилган сайлов бюллетенини ёпиқ конвертда УСК аъзосига топширади</a:t>
            </a:r>
            <a:r>
              <a:rPr lang="uz-Cyrl-UZ" dirty="0" smtClean="0">
                <a:latin typeface="Arial" pitchFamily="34" charset="0"/>
                <a:ea typeface="Calibri" panose="020F0502020204030204" pitchFamily="34" charset="0"/>
                <a:cs typeface="Arial" pitchFamily="34" charset="0"/>
              </a:rPr>
              <a:t>.</a:t>
            </a:r>
            <a:endParaRPr lang="ru-RU" dirty="0">
              <a:latin typeface="Arial" pitchFamily="34" charset="0"/>
              <a:ea typeface="Calibri" panose="020F0502020204030204" pitchFamily="34" charset="0"/>
              <a:cs typeface="Arial" pitchFamily="34" charset="0"/>
            </a:endParaRPr>
          </a:p>
          <a:p>
            <a:pPr>
              <a:defRPr/>
            </a:pPr>
            <a:endParaRPr lang="uz-Cyrl-UZ" dirty="0" smtClean="0">
              <a:latin typeface="Arial" pitchFamily="34" charset="0"/>
              <a:ea typeface="Calibri" panose="020F0502020204030204" pitchFamily="34" charset="0"/>
              <a:cs typeface="Arial" pitchFamily="34" charset="0"/>
            </a:endParaRPr>
          </a:p>
          <a:p>
            <a:pPr>
              <a:defRPr/>
            </a:pPr>
            <a:r>
              <a:rPr lang="uz-Cyrl-UZ" dirty="0">
                <a:latin typeface="Arial" pitchFamily="34" charset="0"/>
                <a:ea typeface="Calibri" panose="020F0502020204030204" pitchFamily="34" charset="0"/>
                <a:cs typeface="Arial" pitchFamily="34" charset="0"/>
              </a:rPr>
              <a:t>УСКнинг икки нафар аъзоси сайловчи ҳозирлигида конвертнинг ёпиқлигини текширади ва конвертнинг елимланган жойига УСК икки нафар аъзосининг имзолари қўйилиб, улар комиссиянинг муҳри билан тасдиқланади. Конверт тегишли УСКнинг сейфида сақланади. </a:t>
            </a:r>
            <a:endParaRPr lang="ru-RU" dirty="0">
              <a:latin typeface="Arial" pitchFamily="34" charset="0"/>
              <a:ea typeface="Calibri" panose="020F0502020204030204" pitchFamily="34" charset="0"/>
              <a:cs typeface="Arial" pitchFamily="34" charset="0"/>
            </a:endParaRPr>
          </a:p>
        </p:txBody>
      </p:sp>
      <p:grpSp>
        <p:nvGrpSpPr>
          <p:cNvPr id="19" name="Google Shape;4692;p55"/>
          <p:cNvGrpSpPr/>
          <p:nvPr/>
        </p:nvGrpSpPr>
        <p:grpSpPr>
          <a:xfrm>
            <a:off x="359868" y="1017976"/>
            <a:ext cx="11441590" cy="577035"/>
            <a:chOff x="4411970" y="3101019"/>
            <a:chExt cx="1094872" cy="147837"/>
          </a:xfrm>
        </p:grpSpPr>
        <p:sp>
          <p:nvSpPr>
            <p:cNvPr id="20"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23"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24" name="Прямоугольник 23"/>
          <p:cNvSpPr/>
          <p:nvPr/>
        </p:nvSpPr>
        <p:spPr>
          <a:xfrm>
            <a:off x="2281075" y="1104158"/>
            <a:ext cx="9374245" cy="400110"/>
          </a:xfrm>
          <a:prstGeom prst="rect">
            <a:avLst/>
          </a:prstGeom>
        </p:spPr>
        <p:txBody>
          <a:bodyPr wrap="square">
            <a:spAutoFit/>
          </a:bodyPr>
          <a:lstStyle/>
          <a:p>
            <a:pPr algn="ctr"/>
            <a:r>
              <a:rPr lang="uz-Cyrl-UZ" sz="2000" b="1" dirty="0" smtClean="0">
                <a:solidFill>
                  <a:srgbClr val="0070C0"/>
                </a:solidFill>
                <a:latin typeface="Arial" panose="020B0604020202020204" pitchFamily="34" charset="0"/>
                <a:cs typeface="Arial" panose="020B0604020202020204" pitchFamily="34" charset="0"/>
              </a:rPr>
              <a:t>Муддатидан олдин овоз беришни расмийлаштириш</a:t>
            </a:r>
            <a:endParaRPr lang="ru-RU" sz="2000" b="1" dirty="0">
              <a:solidFill>
                <a:srgbClr val="0070C0"/>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rotWithShape="1">
          <a:blip r:embed="rId3" cstate="print">
            <a:extLst>
              <a:ext uri="{28A0092B-C50C-407E-A947-70E740481C1C}">
                <a14:useLocalDpi xmlns:a14="http://schemas.microsoft.com/office/drawing/2010/main" val="0"/>
              </a:ext>
            </a:extLst>
          </a:blip>
          <a:srcRect t="18266"/>
          <a:stretch/>
        </p:blipFill>
        <p:spPr>
          <a:xfrm>
            <a:off x="393501" y="4136587"/>
            <a:ext cx="1489129" cy="1224432"/>
          </a:xfrm>
          <a:prstGeom prst="ellipse">
            <a:avLst/>
          </a:prstGeom>
          <a:ln>
            <a:noFill/>
          </a:ln>
          <a:effectLst>
            <a:softEdge rad="112500"/>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843552">
            <a:off x="541302" y="1802792"/>
            <a:ext cx="1036502" cy="1036502"/>
          </a:xfrm>
          <a:prstGeom prst="ellipse">
            <a:avLst/>
          </a:prstGeom>
          <a:ln>
            <a:noFill/>
          </a:ln>
          <a:effectLst>
            <a:softEdge rad="112500"/>
          </a:effectLst>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2699" y="2951354"/>
            <a:ext cx="898320" cy="1018696"/>
          </a:xfrm>
          <a:prstGeom prst="rect">
            <a:avLst/>
          </a:prstGeom>
        </p:spPr>
      </p:pic>
      <p:sp>
        <p:nvSpPr>
          <p:cNvPr id="27" name="Скругленный прямоугольник 26"/>
          <p:cNvSpPr/>
          <p:nvPr/>
        </p:nvSpPr>
        <p:spPr>
          <a:xfrm>
            <a:off x="393501" y="4136587"/>
            <a:ext cx="1434450" cy="9543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кругленный прямоугольник 32"/>
          <p:cNvSpPr/>
          <p:nvPr/>
        </p:nvSpPr>
        <p:spPr>
          <a:xfrm>
            <a:off x="393501" y="5299264"/>
            <a:ext cx="1434450" cy="9543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ый прямоугольник 33"/>
          <p:cNvSpPr/>
          <p:nvPr/>
        </p:nvSpPr>
        <p:spPr>
          <a:xfrm>
            <a:off x="393501" y="2981292"/>
            <a:ext cx="1434450" cy="9543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кругленный прямоугольник 34"/>
          <p:cNvSpPr/>
          <p:nvPr/>
        </p:nvSpPr>
        <p:spPr>
          <a:xfrm>
            <a:off x="393501" y="1841251"/>
            <a:ext cx="1434450" cy="9543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8" name="Прямая соединительная линия 27"/>
          <p:cNvCxnSpPr/>
          <p:nvPr/>
        </p:nvCxnSpPr>
        <p:spPr>
          <a:xfrm>
            <a:off x="2124075" y="5307204"/>
            <a:ext cx="953124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2124075" y="3421254"/>
            <a:ext cx="953124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p:nvPr/>
        </p:nvCxnSpPr>
        <p:spPr>
          <a:xfrm>
            <a:off x="2124075" y="2583054"/>
            <a:ext cx="953124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8" name="Picture 12"/>
          <p:cNvPicPr>
            <a:picLocks noChangeAspect="1"/>
          </p:cNvPicPr>
          <p:nvPr/>
        </p:nvPicPr>
        <p:blipFill rotWithShape="1">
          <a:blip r:embed="rId2"/>
          <a:srcRect l="11771" t="5817" r="2907"/>
          <a:stretch/>
        </p:blipFill>
        <p:spPr bwMode="auto">
          <a:xfrm>
            <a:off x="359868" y="2193045"/>
            <a:ext cx="3945432" cy="3139393"/>
          </a:xfrm>
          <a:prstGeom prst="rect">
            <a:avLst/>
          </a:prstGeom>
          <a:noFill/>
          <a:ln w="9525">
            <a:noFill/>
            <a:miter lim="800000"/>
            <a:headEnd/>
            <a:tailEnd/>
          </a:ln>
        </p:spPr>
      </p:pic>
      <p:sp>
        <p:nvSpPr>
          <p:cNvPr id="10"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1"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r>
              <a:rPr lang="ru-RU" sz="2800" b="1" dirty="0">
                <a:solidFill>
                  <a:schemeClr val="bg1"/>
                </a:solidFill>
                <a:latin typeface="Arial" panose="020B0604020202020204" pitchFamily="34" charset="0"/>
                <a:cs typeface="Arial" panose="020B0604020202020204" pitchFamily="34" charset="0"/>
              </a:rPr>
              <a:t>МУДДАТИДАН ОЛДИН ОВОЗ БЕРИШ </a:t>
            </a:r>
          </a:p>
        </p:txBody>
      </p:sp>
      <p:grpSp>
        <p:nvGrpSpPr>
          <p:cNvPr id="12" name="Google Shape;4692;p55"/>
          <p:cNvGrpSpPr/>
          <p:nvPr/>
        </p:nvGrpSpPr>
        <p:grpSpPr>
          <a:xfrm>
            <a:off x="359868" y="1017976"/>
            <a:ext cx="11441590" cy="891391"/>
            <a:chOff x="4411970" y="3101019"/>
            <a:chExt cx="1094872" cy="147837"/>
          </a:xfrm>
        </p:grpSpPr>
        <p:sp>
          <p:nvSpPr>
            <p:cNvPr id="13"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14"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15" name="Прямоугольник 14"/>
          <p:cNvSpPr/>
          <p:nvPr/>
        </p:nvSpPr>
        <p:spPr>
          <a:xfrm>
            <a:off x="2281075" y="1104158"/>
            <a:ext cx="9374245" cy="707886"/>
          </a:xfrm>
          <a:prstGeom prst="rect">
            <a:avLst/>
          </a:prstGeom>
        </p:spPr>
        <p:txBody>
          <a:bodyPr wrap="square">
            <a:spAutoFit/>
          </a:bodyPr>
          <a:lstStyle/>
          <a:p>
            <a:pPr algn="ctr" defTabSz="474086">
              <a:spcAft>
                <a:spcPct val="35000"/>
              </a:spcAft>
              <a:defRPr/>
            </a:pPr>
            <a:r>
              <a:rPr lang="uz-Cyrl-UZ" sz="2000" b="1" dirty="0">
                <a:solidFill>
                  <a:srgbClr val="0070C0"/>
                </a:solidFill>
                <a:latin typeface="Arial" panose="020B0604020202020204" pitchFamily="34" charset="0"/>
                <a:cs typeface="Arial" panose="020B0604020202020204" pitchFamily="34" charset="0"/>
              </a:rPr>
              <a:t>Муддатидан олдин овоз берилган бюллетенларни умумий </a:t>
            </a:r>
            <a:br>
              <a:rPr lang="uz-Cyrl-UZ" sz="2000" b="1" dirty="0">
                <a:solidFill>
                  <a:srgbClr val="0070C0"/>
                </a:solidFill>
                <a:latin typeface="Arial" panose="020B0604020202020204" pitchFamily="34" charset="0"/>
                <a:cs typeface="Arial" panose="020B0604020202020204" pitchFamily="34" charset="0"/>
              </a:rPr>
            </a:br>
            <a:r>
              <a:rPr lang="uz-Cyrl-UZ" sz="2000" b="1" dirty="0">
                <a:solidFill>
                  <a:srgbClr val="0070C0"/>
                </a:solidFill>
                <a:latin typeface="Arial" panose="020B0604020202020204" pitchFamily="34" charset="0"/>
                <a:cs typeface="Arial" panose="020B0604020202020204" pitchFamily="34" charset="0"/>
              </a:rPr>
              <a:t>овоз берилган бюллетенларга қўшиш тартиби</a:t>
            </a:r>
            <a:endParaRPr lang="ru-RU" sz="2000" b="1" kern="0" dirty="0">
              <a:solidFill>
                <a:srgbClr val="0070C0"/>
              </a:solidFill>
              <a:latin typeface="Arial" panose="020B0604020202020204" pitchFamily="34" charset="0"/>
              <a:cs typeface="Arial" panose="020B0604020202020204" pitchFamily="34" charset="0"/>
            </a:endParaRPr>
          </a:p>
        </p:txBody>
      </p:sp>
      <p:sp>
        <p:nvSpPr>
          <p:cNvPr id="2" name="Прямоугольник 1"/>
          <p:cNvSpPr/>
          <p:nvPr/>
        </p:nvSpPr>
        <p:spPr>
          <a:xfrm>
            <a:off x="4581523" y="2162338"/>
            <a:ext cx="7219933" cy="3170099"/>
          </a:xfrm>
          <a:prstGeom prst="rect">
            <a:avLst/>
          </a:prstGeom>
        </p:spPr>
        <p:txBody>
          <a:bodyPr wrap="square">
            <a:spAutoFit/>
          </a:bodyPr>
          <a:lstStyle/>
          <a:p>
            <a:pPr defTabSz="474086">
              <a:buAutoNum type="arabicPeriod"/>
              <a:defRPr/>
            </a:pPr>
            <a:r>
              <a:rPr lang="uz-Cyrl-UZ" sz="2000" kern="0" dirty="0" smtClean="0">
                <a:latin typeface="Arial" panose="020B0604020202020204" pitchFamily="34" charset="0"/>
                <a:cs typeface="Arial" panose="020B0604020202020204" pitchFamily="34" charset="0"/>
              </a:rPr>
              <a:t> Овоз </a:t>
            </a:r>
            <a:r>
              <a:rPr lang="uz-Cyrl-UZ" sz="2000" kern="0" dirty="0">
                <a:latin typeface="Arial" panose="020B0604020202020204" pitchFamily="34" charset="0"/>
                <a:cs typeface="Arial" panose="020B0604020202020204" pitchFamily="34" charset="0"/>
              </a:rPr>
              <a:t>бериш вақти тугагандан кейин УСК раиси томонидан олдиндан овоз берилган бюллетенлар бўйича конвертлар сейфдан олинади</a:t>
            </a:r>
            <a:r>
              <a:rPr lang="uz-Cyrl-UZ" sz="2000" kern="0" dirty="0" smtClean="0">
                <a:latin typeface="Arial" panose="020B0604020202020204" pitchFamily="34" charset="0"/>
                <a:cs typeface="Arial" panose="020B0604020202020204" pitchFamily="34" charset="0"/>
              </a:rPr>
              <a:t>.</a:t>
            </a:r>
          </a:p>
          <a:p>
            <a:pPr defTabSz="474086">
              <a:buAutoNum type="arabicPeriod"/>
              <a:defRPr/>
            </a:pPr>
            <a:endParaRPr lang="uz-Cyrl-UZ" sz="2000" kern="0" dirty="0">
              <a:latin typeface="Arial" panose="020B0604020202020204" pitchFamily="34" charset="0"/>
              <a:cs typeface="Arial" panose="020B0604020202020204" pitchFamily="34" charset="0"/>
            </a:endParaRPr>
          </a:p>
          <a:p>
            <a:pPr defTabSz="474086">
              <a:buFontTx/>
              <a:buAutoNum type="arabicPeriod"/>
              <a:defRPr/>
            </a:pPr>
            <a:r>
              <a:rPr lang="uz-Cyrl-UZ" sz="2000" dirty="0" smtClean="0">
                <a:latin typeface="Arial" panose="020B0604020202020204" pitchFamily="34" charset="0"/>
                <a:cs typeface="Arial" panose="020B0604020202020204" pitchFamily="34" charset="0"/>
              </a:rPr>
              <a:t> Конвертлар </a:t>
            </a:r>
            <a:r>
              <a:rPr lang="uz-Cyrl-UZ" sz="2000" dirty="0">
                <a:latin typeface="Arial" panose="020B0604020202020204" pitchFamily="34" charset="0"/>
                <a:cs typeface="Arial" panose="020B0604020202020204" pitchFamily="34" charset="0"/>
              </a:rPr>
              <a:t>сейфдан олингандан кейин сайлов қутисига ташланади</a:t>
            </a:r>
            <a:r>
              <a:rPr lang="uz-Cyrl-UZ" sz="2000" dirty="0" smtClean="0">
                <a:latin typeface="Arial" panose="020B0604020202020204" pitchFamily="34" charset="0"/>
                <a:cs typeface="Arial" panose="020B0604020202020204" pitchFamily="34" charset="0"/>
              </a:rPr>
              <a:t>.</a:t>
            </a:r>
          </a:p>
          <a:p>
            <a:pPr defTabSz="474086">
              <a:buAutoNum type="arabicPeriod"/>
              <a:defRPr/>
            </a:pPr>
            <a:endParaRPr lang="uz-Cyrl-UZ" sz="2000" kern="0" dirty="0">
              <a:latin typeface="Arial" panose="020B0604020202020204" pitchFamily="34" charset="0"/>
              <a:cs typeface="Arial" panose="020B0604020202020204" pitchFamily="34" charset="0"/>
            </a:endParaRPr>
          </a:p>
          <a:p>
            <a:pPr defTabSz="474086">
              <a:buFontTx/>
              <a:buAutoNum type="arabicPeriod"/>
              <a:defRPr/>
            </a:pPr>
            <a:r>
              <a:rPr lang="uz-Cyrl-UZ" sz="2000" dirty="0" smtClean="0">
                <a:latin typeface="Arial" panose="020B0604020202020204" pitchFamily="34" charset="0"/>
                <a:cs typeface="Arial" panose="020B0604020202020204" pitchFamily="34" charset="0"/>
              </a:rPr>
              <a:t> Бюллетенларни </a:t>
            </a:r>
            <a:r>
              <a:rPr lang="uz-Cyrl-UZ" sz="2000" dirty="0">
                <a:latin typeface="Arial" panose="020B0604020202020204" pitchFamily="34" charset="0"/>
                <a:cs typeface="Arial" panose="020B0604020202020204" pitchFamily="34" charset="0"/>
              </a:rPr>
              <a:t>санаш вақтида конвертлар очилиб, уларнинг ичидаги бюллетенлар бошқа бюллетенларга қўшиб саналади</a:t>
            </a:r>
            <a:r>
              <a:rPr lang="uz-Cyrl-UZ" sz="2000" dirty="0" smtClean="0">
                <a:latin typeface="Arial" panose="020B0604020202020204" pitchFamily="34" charset="0"/>
                <a:cs typeface="Arial" panose="020B0604020202020204" pitchFamily="34" charset="0"/>
              </a:rPr>
              <a:t>.</a:t>
            </a:r>
            <a:endParaRPr lang="ru-RU" sz="2000" kern="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568;p26"/>
          <p:cNvSpPr txBox="1"/>
          <p:nvPr/>
        </p:nvSpPr>
        <p:spPr>
          <a:xfrm>
            <a:off x="359867" y="313127"/>
            <a:ext cx="5774233" cy="2715823"/>
          </a:xfrm>
          <a:prstGeom prst="rect">
            <a:avLst/>
          </a:prstGeom>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11" name="Прямоугольник 10"/>
          <p:cNvSpPr/>
          <p:nvPr/>
        </p:nvSpPr>
        <p:spPr>
          <a:xfrm>
            <a:off x="457200" y="360752"/>
            <a:ext cx="5676900" cy="2585323"/>
          </a:xfrm>
          <a:prstGeom prst="rect">
            <a:avLst/>
          </a:prstGeom>
        </p:spPr>
        <p:txBody>
          <a:bodyPr wrap="square">
            <a:spAutoFit/>
          </a:bodyPr>
          <a:lstStyle/>
          <a:p>
            <a:pPr algn="ctr"/>
            <a:r>
              <a:rPr lang="ru-RU" b="1" dirty="0">
                <a:latin typeface="Arial" pitchFamily="34" charset="0"/>
                <a:cs typeface="Arial" pitchFamily="34" charset="0"/>
              </a:rPr>
              <a:t>1-казус</a:t>
            </a:r>
          </a:p>
          <a:p>
            <a:r>
              <a:rPr lang="ru-RU" dirty="0" err="1">
                <a:latin typeface="Arial" pitchFamily="34" charset="0"/>
                <a:cs typeface="Arial" pitchFamily="34" charset="0"/>
              </a:rPr>
              <a:t>Фуқаро</a:t>
            </a:r>
            <a:r>
              <a:rPr lang="ru-RU" dirty="0">
                <a:latin typeface="Arial" pitchFamily="34" charset="0"/>
                <a:cs typeface="Arial" pitchFamily="34" charset="0"/>
              </a:rPr>
              <a:t> А. </a:t>
            </a:r>
            <a:r>
              <a:rPr lang="ru-RU" dirty="0" err="1">
                <a:latin typeface="Arial" pitchFamily="34" charset="0"/>
                <a:cs typeface="Arial" pitchFamily="34" charset="0"/>
              </a:rPr>
              <a:t>ўзи</a:t>
            </a:r>
            <a:r>
              <a:rPr lang="ru-RU" dirty="0">
                <a:latin typeface="Arial" pitchFamily="34" charset="0"/>
                <a:cs typeface="Arial" pitchFamily="34" charset="0"/>
              </a:rPr>
              <a:t> </a:t>
            </a:r>
            <a:r>
              <a:rPr lang="ru-RU" dirty="0" err="1">
                <a:latin typeface="Arial" pitchFamily="34" charset="0"/>
                <a:cs typeface="Arial" pitchFamily="34" charset="0"/>
              </a:rPr>
              <a:t>ҳисобда</a:t>
            </a:r>
            <a:r>
              <a:rPr lang="ru-RU" dirty="0">
                <a:latin typeface="Arial" pitchFamily="34" charset="0"/>
                <a:cs typeface="Arial" pitchFamily="34" charset="0"/>
              </a:rPr>
              <a:t> </a:t>
            </a:r>
            <a:r>
              <a:rPr lang="ru-RU" dirty="0" err="1">
                <a:latin typeface="Arial" pitchFamily="34" charset="0"/>
                <a:cs typeface="Arial" pitchFamily="34" charset="0"/>
              </a:rPr>
              <a:t>турадиган</a:t>
            </a:r>
            <a:r>
              <a:rPr lang="ru-RU" dirty="0">
                <a:latin typeface="Arial" pitchFamily="34" charset="0"/>
                <a:cs typeface="Arial" pitchFamily="34" charset="0"/>
              </a:rPr>
              <a:t> </a:t>
            </a:r>
            <a:r>
              <a:rPr lang="ru-RU" dirty="0" err="1">
                <a:latin typeface="Arial" pitchFamily="34" charset="0"/>
                <a:cs typeface="Arial" pitchFamily="34" charset="0"/>
              </a:rPr>
              <a:t>туғруқ</a:t>
            </a:r>
            <a:r>
              <a:rPr lang="ru-RU" dirty="0">
                <a:latin typeface="Arial" pitchFamily="34" charset="0"/>
                <a:cs typeface="Arial" pitchFamily="34" charset="0"/>
              </a:rPr>
              <a:t> </a:t>
            </a:r>
            <a:r>
              <a:rPr lang="ru-RU" dirty="0" err="1">
                <a:latin typeface="Arial" pitchFamily="34" charset="0"/>
                <a:cs typeface="Arial" pitchFamily="34" charset="0"/>
              </a:rPr>
              <a:t>комплексининг</a:t>
            </a:r>
            <a:r>
              <a:rPr lang="ru-RU" dirty="0">
                <a:latin typeface="Arial" pitchFamily="34" charset="0"/>
                <a:cs typeface="Arial" pitchFamily="34" charset="0"/>
              </a:rPr>
              <a:t> </a:t>
            </a:r>
            <a:r>
              <a:rPr lang="ru-RU" dirty="0" err="1">
                <a:latin typeface="Arial" pitchFamily="34" charset="0"/>
                <a:cs typeface="Arial" pitchFamily="34" charset="0"/>
              </a:rPr>
              <a:t>маълумотига</a:t>
            </a:r>
            <a:r>
              <a:rPr lang="ru-RU" dirty="0">
                <a:latin typeface="Arial" pitchFamily="34" charset="0"/>
                <a:cs typeface="Arial" pitchFamily="34" charset="0"/>
              </a:rPr>
              <a:t> </a:t>
            </a:r>
            <a:r>
              <a:rPr lang="ru-RU" dirty="0" err="1">
                <a:latin typeface="Arial" pitchFamily="34" charset="0"/>
                <a:cs typeface="Arial" pitchFamily="34" charset="0"/>
              </a:rPr>
              <a:t>кўра</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арафасида</a:t>
            </a:r>
            <a:r>
              <a:rPr lang="ru-RU" dirty="0">
                <a:latin typeface="Arial" pitchFamily="34" charset="0"/>
                <a:cs typeface="Arial" pitchFamily="34" charset="0"/>
              </a:rPr>
              <a:t> </a:t>
            </a:r>
            <a:r>
              <a:rPr lang="ru-RU" dirty="0" err="1">
                <a:latin typeface="Arial" pitchFamily="34" charset="0"/>
                <a:cs typeface="Arial" pitchFamily="34" charset="0"/>
              </a:rPr>
              <a:t>туғиши</a:t>
            </a:r>
            <a:r>
              <a:rPr lang="ru-RU" dirty="0">
                <a:latin typeface="Arial" pitchFamily="34" charset="0"/>
                <a:cs typeface="Arial" pitchFamily="34" charset="0"/>
              </a:rPr>
              <a:t> </a:t>
            </a:r>
            <a:r>
              <a:rPr lang="ru-RU" dirty="0" err="1">
                <a:latin typeface="Arial" pitchFamily="34" charset="0"/>
                <a:cs typeface="Arial" pitchFamily="34" charset="0"/>
              </a:rPr>
              <a:t>башорат</a:t>
            </a:r>
            <a:r>
              <a:rPr lang="ru-RU" dirty="0">
                <a:latin typeface="Arial" pitchFamily="34" charset="0"/>
                <a:cs typeface="Arial" pitchFamily="34" charset="0"/>
              </a:rPr>
              <a:t> </a:t>
            </a:r>
            <a:r>
              <a:rPr lang="ru-RU" dirty="0" err="1">
                <a:latin typeface="Arial" pitchFamily="34" charset="0"/>
                <a:cs typeface="Arial" pitchFamily="34" charset="0"/>
              </a:rPr>
              <a:t>қилинганини</a:t>
            </a:r>
            <a:r>
              <a:rPr lang="ru-RU" dirty="0">
                <a:latin typeface="Arial" pitchFamily="34" charset="0"/>
                <a:cs typeface="Arial" pitchFamily="34" charset="0"/>
              </a:rPr>
              <a:t> </a:t>
            </a:r>
            <a:r>
              <a:rPr lang="ru-RU" dirty="0" err="1">
                <a:latin typeface="Arial" pitchFamily="34" charset="0"/>
                <a:cs typeface="Arial" pitchFamily="34" charset="0"/>
              </a:rPr>
              <a:t>билдириб</a:t>
            </a:r>
            <a:r>
              <a:rPr lang="ru-RU" dirty="0">
                <a:latin typeface="Arial" pitchFamily="34" charset="0"/>
                <a:cs typeface="Arial" pitchFamily="34" charset="0"/>
              </a:rPr>
              <a:t>, участка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комиссиясини</a:t>
            </a:r>
            <a:r>
              <a:rPr lang="ru-RU" dirty="0">
                <a:latin typeface="Arial" pitchFamily="34" charset="0"/>
                <a:cs typeface="Arial" pitchFamily="34" charset="0"/>
              </a:rPr>
              <a:t> </a:t>
            </a:r>
            <a:r>
              <a:rPr lang="ru-RU" dirty="0" err="1">
                <a:latin typeface="Arial" pitchFamily="34" charset="0"/>
                <a:cs typeface="Arial" pitchFamily="34" charset="0"/>
              </a:rPr>
              <a:t>хабардор</a:t>
            </a:r>
            <a:r>
              <a:rPr lang="ru-RU" dirty="0">
                <a:latin typeface="Arial" pitchFamily="34" charset="0"/>
                <a:cs typeface="Arial" pitchFamily="34" charset="0"/>
              </a:rPr>
              <a:t> </a:t>
            </a:r>
            <a:r>
              <a:rPr lang="ru-RU" dirty="0" err="1">
                <a:latin typeface="Arial" pitchFamily="34" charset="0"/>
                <a:cs typeface="Arial" pitchFamily="34" charset="0"/>
              </a:rPr>
              <a:t>қилди</a:t>
            </a:r>
            <a:r>
              <a:rPr lang="ru-RU" dirty="0">
                <a:latin typeface="Arial" pitchFamily="34" charset="0"/>
                <a:cs typeface="Arial" pitchFamily="34" charset="0"/>
              </a:rPr>
              <a:t>. </a:t>
            </a:r>
            <a:r>
              <a:rPr lang="ru-RU" dirty="0" err="1">
                <a:latin typeface="Arial" pitchFamily="34" charset="0"/>
                <a:cs typeface="Arial" pitchFamily="34" charset="0"/>
              </a:rPr>
              <a:t>Аммо</a:t>
            </a:r>
            <a:r>
              <a:rPr lang="ru-RU" dirty="0">
                <a:latin typeface="Arial" pitchFamily="34" charset="0"/>
                <a:cs typeface="Arial" pitchFamily="34" charset="0"/>
              </a:rPr>
              <a:t> комиссия </a:t>
            </a:r>
            <a:r>
              <a:rPr lang="ru-RU" dirty="0" err="1">
                <a:latin typeface="Arial" pitchFamily="34" charset="0"/>
                <a:cs typeface="Arial" pitchFamily="34" charset="0"/>
              </a:rPr>
              <a:t>бундай</a:t>
            </a:r>
            <a:r>
              <a:rPr lang="ru-RU" dirty="0">
                <a:latin typeface="Arial" pitchFamily="34" charset="0"/>
                <a:cs typeface="Arial" pitchFamily="34" charset="0"/>
              </a:rPr>
              <a:t> </a:t>
            </a:r>
            <a:r>
              <a:rPr lang="uz-Cyrl-UZ" dirty="0">
                <a:latin typeface="Arial" pitchFamily="34" charset="0"/>
                <a:cs typeface="Arial" pitchFamily="34" charset="0"/>
              </a:rPr>
              <a:t>ҳолат</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қонунчилигида</a:t>
            </a:r>
            <a:r>
              <a:rPr lang="ru-RU" dirty="0">
                <a:latin typeface="Arial" pitchFamily="34" charset="0"/>
                <a:cs typeface="Arial" pitchFamily="34" charset="0"/>
              </a:rPr>
              <a:t> </a:t>
            </a:r>
            <a:r>
              <a:rPr lang="ru-RU" dirty="0" err="1">
                <a:latin typeface="Arial" pitchFamily="34" charset="0"/>
                <a:cs typeface="Arial" pitchFamily="34" charset="0"/>
              </a:rPr>
              <a:t>назарда</a:t>
            </a:r>
            <a:r>
              <a:rPr lang="ru-RU" dirty="0">
                <a:latin typeface="Arial" pitchFamily="34" charset="0"/>
                <a:cs typeface="Arial" pitchFamily="34" charset="0"/>
              </a:rPr>
              <a:t> </a:t>
            </a:r>
            <a:r>
              <a:rPr lang="ru-RU" dirty="0" err="1">
                <a:latin typeface="Arial" pitchFamily="34" charset="0"/>
                <a:cs typeface="Arial" pitchFamily="34" charset="0"/>
              </a:rPr>
              <a:t>тутилмаганини</a:t>
            </a:r>
            <a:r>
              <a:rPr lang="ru-RU" dirty="0">
                <a:latin typeface="Arial" pitchFamily="34" charset="0"/>
                <a:cs typeface="Arial" pitchFamily="34" charset="0"/>
              </a:rPr>
              <a:t> </a:t>
            </a:r>
            <a:r>
              <a:rPr lang="ru-RU" dirty="0" err="1">
                <a:latin typeface="Arial" pitchFamily="34" charset="0"/>
                <a:cs typeface="Arial" pitchFamily="34" charset="0"/>
              </a:rPr>
              <a:t>важ</a:t>
            </a:r>
            <a:r>
              <a:rPr lang="ru-RU" dirty="0">
                <a:latin typeface="Arial" pitchFamily="34" charset="0"/>
                <a:cs typeface="Arial" pitchFamily="34" charset="0"/>
              </a:rPr>
              <a:t> </a:t>
            </a:r>
            <a:r>
              <a:rPr lang="ru-RU" dirty="0" err="1">
                <a:latin typeface="Arial" pitchFamily="34" charset="0"/>
                <a:cs typeface="Arial" pitchFamily="34" charset="0"/>
              </a:rPr>
              <a:t>қилиб</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куни</a:t>
            </a:r>
            <a:r>
              <a:rPr lang="ru-RU" dirty="0">
                <a:latin typeface="Arial" pitchFamily="34" charset="0"/>
                <a:cs typeface="Arial" pitchFamily="34" charset="0"/>
              </a:rPr>
              <a:t> </a:t>
            </a:r>
            <a:r>
              <a:rPr lang="ru-RU" dirty="0" err="1">
                <a:latin typeface="Arial" pitchFamily="34" charset="0"/>
                <a:cs typeface="Arial" pitchFamily="34" charset="0"/>
              </a:rPr>
              <a:t>участкада</a:t>
            </a:r>
            <a:r>
              <a:rPr lang="ru-RU" dirty="0">
                <a:latin typeface="Arial" pitchFamily="34" charset="0"/>
                <a:cs typeface="Arial" pitchFamily="34" charset="0"/>
              </a:rPr>
              <a:t> </a:t>
            </a:r>
            <a:r>
              <a:rPr lang="ru-RU" dirty="0" err="1">
                <a:latin typeface="Arial" pitchFamily="34" charset="0"/>
                <a:cs typeface="Arial" pitchFamily="34" charset="0"/>
              </a:rPr>
              <a:t>ҳозир</a:t>
            </a:r>
            <a:r>
              <a:rPr lang="ru-RU" dirty="0">
                <a:latin typeface="Arial" pitchFamily="34" charset="0"/>
                <a:cs typeface="Arial" pitchFamily="34" charset="0"/>
              </a:rPr>
              <a:t> </a:t>
            </a:r>
            <a:r>
              <a:rPr lang="ru-RU" dirty="0" err="1">
                <a:latin typeface="Arial" pitchFamily="34" charset="0"/>
                <a:cs typeface="Arial" pitchFamily="34" charset="0"/>
              </a:rPr>
              <a:t>бўлишини</a:t>
            </a:r>
            <a:r>
              <a:rPr lang="ru-RU" dirty="0">
                <a:latin typeface="Arial" pitchFamily="34" charset="0"/>
                <a:cs typeface="Arial" pitchFamily="34" charset="0"/>
              </a:rPr>
              <a:t> </a:t>
            </a:r>
            <a:r>
              <a:rPr lang="ru-RU" dirty="0" err="1">
                <a:latin typeface="Arial" pitchFamily="34" charset="0"/>
                <a:cs typeface="Arial" pitchFamily="34" charset="0"/>
              </a:rPr>
              <a:t>билдирди</a:t>
            </a:r>
            <a:r>
              <a:rPr lang="ru-RU" dirty="0" smtClean="0">
                <a:latin typeface="Arial" pitchFamily="34" charset="0"/>
                <a:cs typeface="Arial" pitchFamily="34" charset="0"/>
              </a:rPr>
              <a:t>. </a:t>
            </a:r>
          </a:p>
          <a:p>
            <a:r>
              <a:rPr lang="ru-RU" dirty="0" err="1" smtClean="0">
                <a:latin typeface="Arial" pitchFamily="34" charset="0"/>
                <a:cs typeface="Arial" pitchFamily="34" charset="0"/>
              </a:rPr>
              <a:t>Вазиятга</a:t>
            </a:r>
            <a:r>
              <a:rPr lang="ru-RU" dirty="0" smtClean="0">
                <a:latin typeface="Arial" pitchFamily="34" charset="0"/>
                <a:cs typeface="Arial" pitchFamily="34" charset="0"/>
              </a:rPr>
              <a:t> </a:t>
            </a:r>
            <a:r>
              <a:rPr lang="uz-Cyrl-UZ" dirty="0">
                <a:latin typeface="Arial" pitchFamily="34" charset="0"/>
                <a:cs typeface="Arial" pitchFamily="34" charset="0"/>
              </a:rPr>
              <a:t>ҳуқуқий</a:t>
            </a:r>
            <a:r>
              <a:rPr lang="ru-RU" dirty="0">
                <a:latin typeface="Arial" pitchFamily="34" charset="0"/>
                <a:cs typeface="Arial" pitchFamily="34" charset="0"/>
              </a:rPr>
              <a:t> </a:t>
            </a:r>
            <a:r>
              <a:rPr lang="ru-RU" dirty="0" err="1">
                <a:latin typeface="Arial" pitchFamily="34" charset="0"/>
                <a:cs typeface="Arial" pitchFamily="34" charset="0"/>
              </a:rPr>
              <a:t>баҳо</a:t>
            </a:r>
            <a:r>
              <a:rPr lang="ru-RU" dirty="0">
                <a:latin typeface="Arial" pitchFamily="34" charset="0"/>
                <a:cs typeface="Arial" pitchFamily="34" charset="0"/>
              </a:rPr>
              <a:t> </a:t>
            </a:r>
            <a:r>
              <a:rPr lang="ru-RU" dirty="0" err="1">
                <a:latin typeface="Arial" pitchFamily="34" charset="0"/>
                <a:cs typeface="Arial" pitchFamily="34" charset="0"/>
              </a:rPr>
              <a:t>беринг</a:t>
            </a:r>
            <a:r>
              <a:rPr lang="ru-RU" dirty="0">
                <a:latin typeface="Arial" pitchFamily="34" charset="0"/>
                <a:cs typeface="Arial" pitchFamily="34" charset="0"/>
              </a:rPr>
              <a:t>.</a:t>
            </a:r>
          </a:p>
        </p:txBody>
      </p:sp>
      <p:sp>
        <p:nvSpPr>
          <p:cNvPr id="14" name="Google Shape;568;p26"/>
          <p:cNvSpPr txBox="1"/>
          <p:nvPr/>
        </p:nvSpPr>
        <p:spPr>
          <a:xfrm>
            <a:off x="6398699" y="313127"/>
            <a:ext cx="5402759" cy="2715823"/>
          </a:xfrm>
          <a:prstGeom prst="rect">
            <a:avLst/>
          </a:prstGeom>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15" name="Прямоугольник 14"/>
          <p:cNvSpPr/>
          <p:nvPr/>
        </p:nvSpPr>
        <p:spPr>
          <a:xfrm>
            <a:off x="6496032" y="360752"/>
            <a:ext cx="5143518" cy="2308324"/>
          </a:xfrm>
          <a:prstGeom prst="rect">
            <a:avLst/>
          </a:prstGeom>
        </p:spPr>
        <p:txBody>
          <a:bodyPr wrap="square">
            <a:spAutoFit/>
          </a:bodyPr>
          <a:lstStyle/>
          <a:p>
            <a:pPr algn="ctr"/>
            <a:r>
              <a:rPr lang="ru-RU" b="1" dirty="0">
                <a:latin typeface="Arial" pitchFamily="34" charset="0"/>
                <a:cs typeface="Arial" pitchFamily="34" charset="0"/>
              </a:rPr>
              <a:t>2-казус</a:t>
            </a:r>
          </a:p>
          <a:p>
            <a:r>
              <a:rPr lang="ru-RU" dirty="0" err="1">
                <a:latin typeface="Arial" pitchFamily="34" charset="0"/>
                <a:cs typeface="Arial" pitchFamily="34" charset="0"/>
              </a:rPr>
              <a:t>Муддатидан</a:t>
            </a:r>
            <a:r>
              <a:rPr lang="ru-RU" dirty="0">
                <a:latin typeface="Arial" pitchFamily="34" charset="0"/>
                <a:cs typeface="Arial" pitchFamily="34" charset="0"/>
              </a:rPr>
              <a:t> </a:t>
            </a:r>
            <a:r>
              <a:rPr lang="ru-RU" dirty="0" err="1">
                <a:latin typeface="Arial" pitchFamily="34" charset="0"/>
                <a:cs typeface="Arial" pitchFamily="34" charset="0"/>
              </a:rPr>
              <a:t>олдин</a:t>
            </a:r>
            <a:r>
              <a:rPr lang="ru-RU" dirty="0">
                <a:latin typeface="Arial" pitchFamily="34" charset="0"/>
                <a:cs typeface="Arial" pitchFamily="34" charset="0"/>
              </a:rPr>
              <a:t> </a:t>
            </a:r>
            <a:r>
              <a:rPr lang="ru-RU" dirty="0" err="1">
                <a:latin typeface="Arial" pitchFamily="34" charset="0"/>
                <a:cs typeface="Arial" pitchFamily="34" charset="0"/>
              </a:rPr>
              <a:t>овоз</a:t>
            </a:r>
            <a:r>
              <a:rPr lang="ru-RU" dirty="0">
                <a:latin typeface="Arial" pitchFamily="34" charset="0"/>
                <a:cs typeface="Arial" pitchFamily="34" charset="0"/>
              </a:rPr>
              <a:t> </a:t>
            </a:r>
            <a:r>
              <a:rPr lang="ru-RU" dirty="0" err="1">
                <a:latin typeface="Arial" pitchFamily="34" charset="0"/>
                <a:cs typeface="Arial" pitchFamily="34" charset="0"/>
              </a:rPr>
              <a:t>беришга</a:t>
            </a:r>
            <a:r>
              <a:rPr lang="ru-RU" dirty="0">
                <a:latin typeface="Arial" pitchFamily="34" charset="0"/>
                <a:cs typeface="Arial" pitchFamily="34" charset="0"/>
              </a:rPr>
              <a:t> </a:t>
            </a:r>
            <a:r>
              <a:rPr lang="ru-RU" dirty="0" err="1">
                <a:latin typeface="Arial" pitchFamily="34" charset="0"/>
                <a:cs typeface="Arial" pitchFamily="34" charset="0"/>
              </a:rPr>
              <a:t>келган</a:t>
            </a:r>
            <a:r>
              <a:rPr lang="ru-RU" dirty="0">
                <a:latin typeface="Arial" pitchFamily="34" charset="0"/>
                <a:cs typeface="Arial" pitchFamily="34" charset="0"/>
              </a:rPr>
              <a:t> </a:t>
            </a:r>
            <a:r>
              <a:rPr lang="ru-RU" dirty="0" err="1">
                <a:latin typeface="Arial" pitchFamily="34" charset="0"/>
                <a:cs typeface="Arial" pitchFamily="34" charset="0"/>
              </a:rPr>
              <a:t>фуқаро</a:t>
            </a:r>
            <a:r>
              <a:rPr lang="ru-RU" dirty="0">
                <a:latin typeface="Arial" pitchFamily="34" charset="0"/>
                <a:cs typeface="Arial" pitchFamily="34" charset="0"/>
              </a:rPr>
              <a:t> </a:t>
            </a:r>
            <a:r>
              <a:rPr lang="ru-RU" dirty="0" err="1">
                <a:latin typeface="Arial" pitchFamily="34" charset="0"/>
                <a:cs typeface="Arial" pitchFamily="34" charset="0"/>
              </a:rPr>
              <a:t>С.га</a:t>
            </a:r>
            <a:r>
              <a:rPr lang="ru-RU" dirty="0">
                <a:latin typeface="Arial" pitchFamily="34" charset="0"/>
                <a:cs typeface="Arial" pitchFamily="34" charset="0"/>
              </a:rPr>
              <a:t> комиссия </a:t>
            </a:r>
            <a:r>
              <a:rPr lang="ru-RU" dirty="0" err="1">
                <a:latin typeface="Arial" pitchFamily="34" charset="0"/>
                <a:cs typeface="Arial" pitchFamily="34" charset="0"/>
              </a:rPr>
              <a:t>аъзоларидан</a:t>
            </a:r>
            <a:r>
              <a:rPr lang="ru-RU" dirty="0">
                <a:latin typeface="Arial" pitchFamily="34" charset="0"/>
                <a:cs typeface="Arial" pitchFamily="34" charset="0"/>
              </a:rPr>
              <a:t> </a:t>
            </a:r>
            <a:r>
              <a:rPr lang="ru-RU" dirty="0" err="1">
                <a:latin typeface="Arial" pitchFamily="34" charset="0"/>
                <a:cs typeface="Arial" pitchFamily="34" charset="0"/>
              </a:rPr>
              <a:t>бири</a:t>
            </a:r>
            <a:r>
              <a:rPr lang="ru-RU" dirty="0">
                <a:latin typeface="Arial" pitchFamily="34" charset="0"/>
                <a:cs typeface="Arial" pitchFamily="34" charset="0"/>
              </a:rPr>
              <a:t>, </a:t>
            </a:r>
            <a:r>
              <a:rPr lang="ru-RU" dirty="0" err="1">
                <a:latin typeface="Arial" pitchFamily="34" charset="0"/>
                <a:cs typeface="Arial" pitchFamily="34" charset="0"/>
              </a:rPr>
              <a:t>албатта</a:t>
            </a:r>
            <a:r>
              <a:rPr lang="ru-RU" dirty="0">
                <a:latin typeface="Arial" pitchFamily="34" charset="0"/>
                <a:cs typeface="Arial" pitchFamily="34" charset="0"/>
              </a:rPr>
              <a:t>, “</a:t>
            </a:r>
            <a:r>
              <a:rPr lang="ru-RU" dirty="0" err="1">
                <a:latin typeface="Arial" pitchFamily="34" charset="0"/>
                <a:cs typeface="Arial" pitchFamily="34" charset="0"/>
              </a:rPr>
              <a:t>ижобий</a:t>
            </a:r>
            <a:r>
              <a:rPr lang="ru-RU" dirty="0">
                <a:latin typeface="Arial" pitchFamily="34" charset="0"/>
                <a:cs typeface="Arial" pitchFamily="34" charset="0"/>
              </a:rPr>
              <a:t>” </a:t>
            </a:r>
            <a:r>
              <a:rPr lang="ru-RU" dirty="0" err="1">
                <a:latin typeface="Arial" pitchFamily="34" charset="0"/>
                <a:cs typeface="Arial" pitchFamily="34" charset="0"/>
              </a:rPr>
              <a:t>қарор</a:t>
            </a:r>
            <a:r>
              <a:rPr lang="ru-RU" dirty="0">
                <a:latin typeface="Arial" pitchFamily="34" charset="0"/>
                <a:cs typeface="Arial" pitchFamily="34" charset="0"/>
              </a:rPr>
              <a:t> </a:t>
            </a:r>
            <a:r>
              <a:rPr lang="ru-RU" dirty="0" err="1">
                <a:latin typeface="Arial" pitchFamily="34" charset="0"/>
                <a:cs typeface="Arial" pitchFamily="34" charset="0"/>
              </a:rPr>
              <a:t>қабул</a:t>
            </a:r>
            <a:r>
              <a:rPr lang="ru-RU" dirty="0">
                <a:latin typeface="Arial" pitchFamily="34" charset="0"/>
                <a:cs typeface="Arial" pitchFamily="34" charset="0"/>
              </a:rPr>
              <a:t> </a:t>
            </a:r>
            <a:r>
              <a:rPr lang="ru-RU" dirty="0" err="1">
                <a:latin typeface="Arial" pitchFamily="34" charset="0"/>
                <a:cs typeface="Arial" pitchFamily="34" charset="0"/>
              </a:rPr>
              <a:t>қилишини</a:t>
            </a:r>
            <a:r>
              <a:rPr lang="ru-RU" dirty="0">
                <a:latin typeface="Arial" pitchFamily="34" charset="0"/>
                <a:cs typeface="Arial" pitchFamily="34" charset="0"/>
              </a:rPr>
              <a:t> </a:t>
            </a:r>
            <a:r>
              <a:rPr lang="ru-RU" dirty="0" err="1">
                <a:latin typeface="Arial" pitchFamily="34" charset="0"/>
                <a:cs typeface="Arial" pitchFamily="34" charset="0"/>
              </a:rPr>
              <a:t>ҳамда</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бюллетенини</a:t>
            </a:r>
            <a:r>
              <a:rPr lang="ru-RU" dirty="0">
                <a:latin typeface="Arial" pitchFamily="34" charset="0"/>
                <a:cs typeface="Arial" pitchFamily="34" charset="0"/>
              </a:rPr>
              <a:t> </a:t>
            </a:r>
            <a:r>
              <a:rPr lang="ru-RU" dirty="0" err="1">
                <a:latin typeface="Arial" pitchFamily="34" charset="0"/>
                <a:cs typeface="Arial" pitchFamily="34" charset="0"/>
              </a:rPr>
              <a:t>тўлдирган-тўлдирмаганини</a:t>
            </a:r>
            <a:r>
              <a:rPr lang="ru-RU" dirty="0">
                <a:latin typeface="Arial" pitchFamily="34" charset="0"/>
                <a:cs typeface="Arial" pitchFamily="34" charset="0"/>
              </a:rPr>
              <a:t> </a:t>
            </a:r>
            <a:r>
              <a:rPr lang="ru-RU" dirty="0" err="1">
                <a:latin typeface="Arial" pitchFamily="34" charset="0"/>
                <a:cs typeface="Arial" pitchFamily="34" charset="0"/>
              </a:rPr>
              <a:t>комиссияга</a:t>
            </a:r>
            <a:r>
              <a:rPr lang="ru-RU" dirty="0">
                <a:latin typeface="Arial" pitchFamily="34" charset="0"/>
                <a:cs typeface="Arial" pitchFamily="34" charset="0"/>
              </a:rPr>
              <a:t> </a:t>
            </a:r>
            <a:r>
              <a:rPr lang="ru-RU" dirty="0" err="1">
                <a:latin typeface="Arial" pitchFamily="34" charset="0"/>
                <a:cs typeface="Arial" pitchFamily="34" charset="0"/>
              </a:rPr>
              <a:t>кўрсатиб</a:t>
            </a:r>
            <a:r>
              <a:rPr lang="ru-RU" dirty="0">
                <a:latin typeface="Arial" pitchFamily="34" charset="0"/>
                <a:cs typeface="Arial" pitchFamily="34" charset="0"/>
              </a:rPr>
              <a:t>, </a:t>
            </a:r>
            <a:r>
              <a:rPr lang="ru-RU" dirty="0" err="1">
                <a:latin typeface="Arial" pitchFamily="34" charset="0"/>
                <a:cs typeface="Arial" pitchFamily="34" charset="0"/>
              </a:rPr>
              <a:t>сўнгра</a:t>
            </a:r>
            <a:r>
              <a:rPr lang="ru-RU" dirty="0">
                <a:latin typeface="Arial" pitchFamily="34" charset="0"/>
                <a:cs typeface="Arial" pitchFamily="34" charset="0"/>
              </a:rPr>
              <a:t> </a:t>
            </a:r>
            <a:r>
              <a:rPr lang="ru-RU" dirty="0" err="1">
                <a:latin typeface="Arial" pitchFamily="34" charset="0"/>
                <a:cs typeface="Arial" pitchFamily="34" charset="0"/>
              </a:rPr>
              <a:t>уни</a:t>
            </a:r>
            <a:r>
              <a:rPr lang="ru-RU" dirty="0">
                <a:latin typeface="Arial" pitchFamily="34" charset="0"/>
                <a:cs typeface="Arial" pitchFamily="34" charset="0"/>
              </a:rPr>
              <a:t>  </a:t>
            </a:r>
            <a:r>
              <a:rPr lang="ru-RU" dirty="0" err="1">
                <a:latin typeface="Arial" pitchFamily="34" charset="0"/>
                <a:cs typeface="Arial" pitchFamily="34" charset="0"/>
              </a:rPr>
              <a:t>ёпиқ</a:t>
            </a:r>
            <a:r>
              <a:rPr lang="ru-RU" dirty="0">
                <a:latin typeface="Arial" pitchFamily="34" charset="0"/>
                <a:cs typeface="Arial" pitchFamily="34" charset="0"/>
              </a:rPr>
              <a:t> </a:t>
            </a:r>
            <a:r>
              <a:rPr lang="ru-RU" dirty="0" err="1">
                <a:latin typeface="Arial" pitchFamily="34" charset="0"/>
                <a:cs typeface="Arial" pitchFamily="34" charset="0"/>
              </a:rPr>
              <a:t>конвертда</a:t>
            </a:r>
            <a:r>
              <a:rPr lang="ru-RU" dirty="0">
                <a:latin typeface="Arial" pitchFamily="34" charset="0"/>
                <a:cs typeface="Arial" pitchFamily="34" charset="0"/>
              </a:rPr>
              <a:t> </a:t>
            </a:r>
            <a:r>
              <a:rPr lang="ru-RU" dirty="0" err="1">
                <a:latin typeface="Arial" pitchFamily="34" charset="0"/>
                <a:cs typeface="Arial" pitchFamily="34" charset="0"/>
              </a:rPr>
              <a:t>қолдиришини</a:t>
            </a:r>
            <a:r>
              <a:rPr lang="ru-RU" dirty="0">
                <a:latin typeface="Arial" pitchFamily="34" charset="0"/>
                <a:cs typeface="Arial" pitchFamily="34" charset="0"/>
              </a:rPr>
              <a:t> </a:t>
            </a:r>
            <a:r>
              <a:rPr lang="ru-RU" dirty="0" err="1">
                <a:latin typeface="Arial" pitchFamily="34" charset="0"/>
                <a:cs typeface="Arial" pitchFamily="34" charset="0"/>
              </a:rPr>
              <a:t>билдирди</a:t>
            </a:r>
            <a:r>
              <a:rPr lang="ru-RU" dirty="0">
                <a:latin typeface="Arial" pitchFamily="34" charset="0"/>
                <a:cs typeface="Arial" pitchFamily="34" charset="0"/>
              </a:rPr>
              <a:t>.  </a:t>
            </a:r>
          </a:p>
          <a:p>
            <a:r>
              <a:rPr lang="ru-RU" dirty="0" err="1">
                <a:latin typeface="Arial" pitchFamily="34" charset="0"/>
                <a:cs typeface="Arial" pitchFamily="34" charset="0"/>
              </a:rPr>
              <a:t>Вазиятга</a:t>
            </a:r>
            <a:r>
              <a:rPr lang="ru-RU" dirty="0">
                <a:latin typeface="Arial" pitchFamily="34" charset="0"/>
                <a:cs typeface="Arial" pitchFamily="34" charset="0"/>
              </a:rPr>
              <a:t> </a:t>
            </a:r>
            <a:r>
              <a:rPr lang="ru-RU" dirty="0" err="1">
                <a:latin typeface="Arial" pitchFamily="34" charset="0"/>
                <a:cs typeface="Arial" pitchFamily="34" charset="0"/>
              </a:rPr>
              <a:t>ҳуқуқий</a:t>
            </a:r>
            <a:r>
              <a:rPr lang="ru-RU" dirty="0">
                <a:latin typeface="Arial" pitchFamily="34" charset="0"/>
                <a:cs typeface="Arial" pitchFamily="34" charset="0"/>
              </a:rPr>
              <a:t> </a:t>
            </a:r>
            <a:r>
              <a:rPr lang="ru-RU" dirty="0" err="1">
                <a:latin typeface="Arial" pitchFamily="34" charset="0"/>
                <a:cs typeface="Arial" pitchFamily="34" charset="0"/>
              </a:rPr>
              <a:t>баҳо</a:t>
            </a:r>
            <a:r>
              <a:rPr lang="ru-RU" dirty="0">
                <a:latin typeface="Arial" pitchFamily="34" charset="0"/>
                <a:cs typeface="Arial" pitchFamily="34" charset="0"/>
              </a:rPr>
              <a:t> </a:t>
            </a:r>
            <a:r>
              <a:rPr lang="ru-RU" dirty="0" err="1">
                <a:latin typeface="Arial" pitchFamily="34" charset="0"/>
                <a:cs typeface="Arial" pitchFamily="34" charset="0"/>
              </a:rPr>
              <a:t>беринг</a:t>
            </a:r>
            <a:r>
              <a:rPr lang="ru-RU" dirty="0">
                <a:latin typeface="Arial" pitchFamily="34" charset="0"/>
                <a:cs typeface="Arial" pitchFamily="34" charset="0"/>
              </a:rPr>
              <a:t>.</a:t>
            </a:r>
          </a:p>
        </p:txBody>
      </p:sp>
      <p:sp>
        <p:nvSpPr>
          <p:cNvPr id="16" name="Google Shape;568;p26"/>
          <p:cNvSpPr txBox="1"/>
          <p:nvPr/>
        </p:nvSpPr>
        <p:spPr>
          <a:xfrm>
            <a:off x="359867" y="3284926"/>
            <a:ext cx="5774233" cy="3268273"/>
          </a:xfrm>
          <a:prstGeom prst="rect">
            <a:avLst/>
          </a:prstGeom>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17" name="Прямоугольник 16"/>
          <p:cNvSpPr/>
          <p:nvPr/>
        </p:nvSpPr>
        <p:spPr>
          <a:xfrm>
            <a:off x="457199" y="3332552"/>
            <a:ext cx="5676901" cy="3139321"/>
          </a:xfrm>
          <a:prstGeom prst="rect">
            <a:avLst/>
          </a:prstGeom>
        </p:spPr>
        <p:txBody>
          <a:bodyPr wrap="square">
            <a:spAutoFit/>
          </a:bodyPr>
          <a:lstStyle/>
          <a:p>
            <a:pPr algn="ctr"/>
            <a:r>
              <a:rPr lang="ru-RU" b="1" dirty="0">
                <a:latin typeface="Arial" pitchFamily="34" charset="0"/>
                <a:cs typeface="Arial" pitchFamily="34" charset="0"/>
              </a:rPr>
              <a:t>3-казус</a:t>
            </a:r>
          </a:p>
          <a:p>
            <a:r>
              <a:rPr lang="ru-RU" dirty="0" err="1">
                <a:latin typeface="Arial" pitchFamily="34" charset="0"/>
                <a:cs typeface="Arial" pitchFamily="34" charset="0"/>
              </a:rPr>
              <a:t>Белгиланган</a:t>
            </a:r>
            <a:r>
              <a:rPr lang="ru-RU" dirty="0">
                <a:latin typeface="Arial" pitchFamily="34" charset="0"/>
                <a:cs typeface="Arial" pitchFamily="34" charset="0"/>
              </a:rPr>
              <a:t> </a:t>
            </a:r>
            <a:r>
              <a:rPr lang="ru-RU" dirty="0" err="1">
                <a:latin typeface="Arial" pitchFamily="34" charset="0"/>
                <a:cs typeface="Arial" pitchFamily="34" charset="0"/>
              </a:rPr>
              <a:t>УСКда</a:t>
            </a:r>
            <a:r>
              <a:rPr lang="ru-RU" dirty="0">
                <a:latin typeface="Arial" pitchFamily="34" charset="0"/>
                <a:cs typeface="Arial" pitchFamily="34" charset="0"/>
              </a:rPr>
              <a:t> </a:t>
            </a:r>
            <a:r>
              <a:rPr lang="ru-RU" dirty="0" err="1">
                <a:latin typeface="Arial" pitchFamily="34" charset="0"/>
                <a:cs typeface="Arial" pitchFamily="34" charset="0"/>
              </a:rPr>
              <a:t>муддатидан</a:t>
            </a:r>
            <a:r>
              <a:rPr lang="ru-RU" dirty="0">
                <a:latin typeface="Arial" pitchFamily="34" charset="0"/>
                <a:cs typeface="Arial" pitchFamily="34" charset="0"/>
              </a:rPr>
              <a:t> </a:t>
            </a:r>
            <a:r>
              <a:rPr lang="ru-RU" dirty="0" err="1">
                <a:latin typeface="Arial" pitchFamily="34" charset="0"/>
                <a:cs typeface="Arial" pitchFamily="34" charset="0"/>
              </a:rPr>
              <a:t>олдин</a:t>
            </a:r>
            <a:r>
              <a:rPr lang="ru-RU" dirty="0">
                <a:latin typeface="Arial" pitchFamily="34" charset="0"/>
                <a:cs typeface="Arial" pitchFamily="34" charset="0"/>
              </a:rPr>
              <a:t> </a:t>
            </a:r>
            <a:r>
              <a:rPr lang="ru-RU" dirty="0" err="1">
                <a:latin typeface="Arial" pitchFamily="34" charset="0"/>
                <a:cs typeface="Arial" pitchFamily="34" charset="0"/>
              </a:rPr>
              <a:t>овоз</a:t>
            </a:r>
            <a:r>
              <a:rPr lang="ru-RU" dirty="0">
                <a:latin typeface="Arial" pitchFamily="34" charset="0"/>
                <a:cs typeface="Arial" pitchFamily="34" charset="0"/>
              </a:rPr>
              <a:t> </a:t>
            </a:r>
            <a:r>
              <a:rPr lang="ru-RU" dirty="0" err="1">
                <a:latin typeface="Arial" pitchFamily="34" charset="0"/>
                <a:cs typeface="Arial" pitchFamily="34" charset="0"/>
              </a:rPr>
              <a:t>бериш</a:t>
            </a:r>
            <a:r>
              <a:rPr lang="ru-RU" dirty="0">
                <a:latin typeface="Arial" pitchFamily="34" charset="0"/>
                <a:cs typeface="Arial" pitchFamily="34" charset="0"/>
              </a:rPr>
              <a:t> </a:t>
            </a:r>
            <a:r>
              <a:rPr lang="ru-RU" dirty="0" err="1">
                <a:latin typeface="Arial" pitchFamily="34" charset="0"/>
                <a:cs typeface="Arial" pitchFamily="34" charset="0"/>
              </a:rPr>
              <a:t>вақти</a:t>
            </a:r>
            <a:r>
              <a:rPr lang="ru-RU" dirty="0">
                <a:latin typeface="Arial" pitchFamily="34" charset="0"/>
                <a:cs typeface="Arial" pitchFamily="34" charset="0"/>
              </a:rPr>
              <a:t> </a:t>
            </a:r>
            <a:r>
              <a:rPr lang="ru-RU" dirty="0" err="1">
                <a:latin typeface="Arial" pitchFamily="34" charset="0"/>
                <a:cs typeface="Arial" pitchFamily="34" charset="0"/>
              </a:rPr>
              <a:t>бугун</a:t>
            </a:r>
            <a:r>
              <a:rPr lang="ru-RU" dirty="0">
                <a:latin typeface="Arial" pitchFamily="34" charset="0"/>
                <a:cs typeface="Arial" pitchFamily="34" charset="0"/>
              </a:rPr>
              <a:t> </a:t>
            </a:r>
            <a:r>
              <a:rPr lang="ru-RU" dirty="0" err="1">
                <a:latin typeface="Arial" pitchFamily="34" charset="0"/>
                <a:cs typeface="Arial" pitchFamily="34" charset="0"/>
              </a:rPr>
              <a:t>соат</a:t>
            </a:r>
            <a:r>
              <a:rPr lang="ru-RU" dirty="0">
                <a:latin typeface="Arial" pitchFamily="34" charset="0"/>
                <a:cs typeface="Arial" pitchFamily="34" charset="0"/>
              </a:rPr>
              <a:t> </a:t>
            </a:r>
            <a:r>
              <a:rPr lang="en-US" dirty="0">
                <a:latin typeface="Arial" pitchFamily="34" charset="0"/>
                <a:cs typeface="Arial" pitchFamily="34" charset="0"/>
              </a:rPr>
              <a:t> </a:t>
            </a:r>
            <a:r>
              <a:rPr lang="ru-RU" dirty="0">
                <a:latin typeface="Arial" pitchFamily="34" charset="0"/>
                <a:cs typeface="Arial" pitchFamily="34" charset="0"/>
              </a:rPr>
              <a:t>18.00 да </a:t>
            </a:r>
            <a:r>
              <a:rPr lang="ru-RU" dirty="0" err="1">
                <a:latin typeface="Arial" pitchFamily="34" charset="0"/>
                <a:cs typeface="Arial" pitchFamily="34" charset="0"/>
              </a:rPr>
              <a:t>ниҳоясига</a:t>
            </a:r>
            <a:r>
              <a:rPr lang="ru-RU" dirty="0">
                <a:latin typeface="Arial" pitchFamily="34" charset="0"/>
                <a:cs typeface="Arial" pitchFamily="34" charset="0"/>
              </a:rPr>
              <a:t> </a:t>
            </a:r>
            <a:r>
              <a:rPr lang="ru-RU" dirty="0" err="1">
                <a:latin typeface="Arial" pitchFamily="34" charset="0"/>
                <a:cs typeface="Arial" pitchFamily="34" charset="0"/>
              </a:rPr>
              <a:t>етди</a:t>
            </a:r>
            <a:r>
              <a:rPr lang="ru-RU" dirty="0">
                <a:latin typeface="Arial" pitchFamily="34" charset="0"/>
                <a:cs typeface="Arial" pitchFamily="34" charset="0"/>
              </a:rPr>
              <a:t>. </a:t>
            </a:r>
            <a:r>
              <a:rPr lang="ru-RU" dirty="0" err="1">
                <a:latin typeface="Arial" pitchFamily="34" charset="0"/>
                <a:cs typeface="Arial" pitchFamily="34" charset="0"/>
              </a:rPr>
              <a:t>Лекин</a:t>
            </a:r>
            <a:r>
              <a:rPr lang="ru-RU" dirty="0">
                <a:latin typeface="Arial" pitchFamily="34" charset="0"/>
                <a:cs typeface="Arial" pitchFamily="34" charset="0"/>
              </a:rPr>
              <a:t> </a:t>
            </a:r>
            <a:r>
              <a:rPr lang="ru-RU" dirty="0" err="1">
                <a:latin typeface="Arial" pitchFamily="34" charset="0"/>
                <a:cs typeface="Arial" pitchFamily="34" charset="0"/>
              </a:rPr>
              <a:t>фуқаро</a:t>
            </a:r>
            <a:r>
              <a:rPr lang="ru-RU" dirty="0">
                <a:latin typeface="Arial" pitchFamily="34" charset="0"/>
                <a:cs typeface="Arial" pitchFamily="34" charset="0"/>
              </a:rPr>
              <a:t> </a:t>
            </a:r>
            <a:r>
              <a:rPr lang="ru-RU" dirty="0" err="1">
                <a:latin typeface="Arial" pitchFamily="34" charset="0"/>
                <a:cs typeface="Arial" pitchFamily="34" charset="0"/>
              </a:rPr>
              <a:t>Азиз</a:t>
            </a:r>
            <a:r>
              <a:rPr lang="ru-RU" dirty="0">
                <a:latin typeface="Arial" pitchFamily="34" charset="0"/>
                <a:cs typeface="Arial" pitchFamily="34" charset="0"/>
              </a:rPr>
              <a:t> </a:t>
            </a:r>
            <a:r>
              <a:rPr lang="ru-RU" dirty="0" err="1">
                <a:latin typeface="Arial" pitchFamily="34" charset="0"/>
                <a:cs typeface="Arial" pitchFamily="34" charset="0"/>
              </a:rPr>
              <a:t>Тошпўлатович</a:t>
            </a:r>
            <a:r>
              <a:rPr lang="en-US" dirty="0">
                <a:latin typeface="Arial" pitchFamily="34" charset="0"/>
                <a:cs typeface="Arial" pitchFamily="34" charset="0"/>
              </a:rPr>
              <a:t> </a:t>
            </a:r>
            <a:r>
              <a:rPr lang="ru-RU" dirty="0" err="1">
                <a:latin typeface="Arial" pitchFamily="34" charset="0"/>
                <a:cs typeface="Arial" pitchFamily="34" charset="0"/>
              </a:rPr>
              <a:t>Салимов</a:t>
            </a:r>
            <a:r>
              <a:rPr lang="ru-RU" dirty="0">
                <a:latin typeface="Arial" pitchFamily="34" charset="0"/>
                <a:cs typeface="Arial" pitchFamily="34" charset="0"/>
              </a:rPr>
              <a:t> </a:t>
            </a:r>
            <a:r>
              <a:rPr lang="ru-RU" dirty="0" err="1">
                <a:latin typeface="Arial" pitchFamily="34" charset="0"/>
                <a:cs typeface="Arial" pitchFamily="34" charset="0"/>
              </a:rPr>
              <a:t>бу</a:t>
            </a:r>
            <a:r>
              <a:rPr lang="ru-RU" dirty="0">
                <a:latin typeface="Arial" pitchFamily="34" charset="0"/>
                <a:cs typeface="Arial" pitchFamily="34" charset="0"/>
              </a:rPr>
              <a:t> </a:t>
            </a:r>
            <a:r>
              <a:rPr lang="ru-RU" dirty="0" err="1">
                <a:latin typeface="Arial" pitchFamily="34" charset="0"/>
                <a:cs typeface="Arial" pitchFamily="34" charset="0"/>
              </a:rPr>
              <a:t>вақтга</a:t>
            </a:r>
            <a:r>
              <a:rPr lang="ru-RU" dirty="0">
                <a:latin typeface="Arial" pitchFamily="34" charset="0"/>
                <a:cs typeface="Arial" pitchFamily="34" charset="0"/>
              </a:rPr>
              <a:t> </a:t>
            </a:r>
            <a:r>
              <a:rPr lang="ru-RU" dirty="0" err="1">
                <a:latin typeface="Arial" pitchFamily="34" charset="0"/>
                <a:cs typeface="Arial" pitchFamily="34" charset="0"/>
              </a:rPr>
              <a:t>қадар</a:t>
            </a:r>
            <a:r>
              <a:rPr lang="ru-RU" dirty="0">
                <a:latin typeface="Arial" pitchFamily="34" charset="0"/>
                <a:cs typeface="Arial" pitchFamily="34" charset="0"/>
              </a:rPr>
              <a:t> </a:t>
            </a:r>
            <a:r>
              <a:rPr lang="ru-RU" dirty="0" err="1">
                <a:latin typeface="Arial" pitchFamily="34" charset="0"/>
                <a:cs typeface="Arial" pitchFamily="34" charset="0"/>
              </a:rPr>
              <a:t>ишдаги</a:t>
            </a:r>
            <a:r>
              <a:rPr lang="ru-RU" dirty="0">
                <a:latin typeface="Arial" pitchFamily="34" charset="0"/>
                <a:cs typeface="Arial" pitchFamily="34" charset="0"/>
              </a:rPr>
              <a:t> </a:t>
            </a:r>
            <a:r>
              <a:rPr lang="ru-RU" dirty="0" err="1">
                <a:latin typeface="Arial" pitchFamily="34" charset="0"/>
                <a:cs typeface="Arial" pitchFamily="34" charset="0"/>
              </a:rPr>
              <a:t>муаммолари</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сафар</a:t>
            </a:r>
            <a:r>
              <a:rPr lang="ru-RU" dirty="0">
                <a:latin typeface="Arial" pitchFamily="34" charset="0"/>
                <a:cs typeface="Arial" pitchFamily="34" charset="0"/>
              </a:rPr>
              <a:t> </a:t>
            </a:r>
            <a:r>
              <a:rPr lang="ru-RU" dirty="0" err="1">
                <a:latin typeface="Arial" pitchFamily="34" charset="0"/>
                <a:cs typeface="Arial" pitchFamily="34" charset="0"/>
              </a:rPr>
              <a:t>ҳужжатларини</a:t>
            </a:r>
            <a:r>
              <a:rPr lang="ru-RU" dirty="0">
                <a:latin typeface="Arial" pitchFamily="34" charset="0"/>
                <a:cs typeface="Arial" pitchFamily="34" charset="0"/>
              </a:rPr>
              <a:t> </a:t>
            </a:r>
            <a:r>
              <a:rPr lang="ru-RU" dirty="0" err="1">
                <a:latin typeface="Arial" pitchFamily="34" charset="0"/>
                <a:cs typeface="Arial" pitchFamily="34" charset="0"/>
              </a:rPr>
              <a:t>тайёрлаш</a:t>
            </a:r>
            <a:r>
              <a:rPr lang="ru-RU" dirty="0">
                <a:latin typeface="Arial" pitchFamily="34" charset="0"/>
                <a:cs typeface="Arial" pitchFamily="34" charset="0"/>
              </a:rPr>
              <a:t> </a:t>
            </a:r>
            <a:r>
              <a:rPr lang="ru-RU" dirty="0" err="1">
                <a:latin typeface="Arial" pitchFamily="34" charset="0"/>
                <a:cs typeface="Arial" pitchFamily="34" charset="0"/>
              </a:rPr>
              <a:t>билан</a:t>
            </a:r>
            <a:r>
              <a:rPr lang="ru-RU" dirty="0">
                <a:latin typeface="Arial" pitchFamily="34" charset="0"/>
                <a:cs typeface="Arial" pitchFamily="34" charset="0"/>
              </a:rPr>
              <a:t> </a:t>
            </a:r>
            <a:r>
              <a:rPr lang="ru-RU" dirty="0" err="1">
                <a:latin typeface="Arial" pitchFamily="34" charset="0"/>
                <a:cs typeface="Arial" pitchFamily="34" charset="0"/>
              </a:rPr>
              <a:t>бўлиб</a:t>
            </a:r>
            <a:r>
              <a:rPr lang="ru-RU" dirty="0">
                <a:latin typeface="Arial" pitchFamily="34" charset="0"/>
                <a:cs typeface="Arial" pitchFamily="34" charset="0"/>
              </a:rPr>
              <a:t>, </a:t>
            </a:r>
            <a:r>
              <a:rPr lang="ru-RU" dirty="0" err="1">
                <a:latin typeface="Arial" pitchFamily="34" charset="0"/>
                <a:cs typeface="Arial" pitchFamily="34" charset="0"/>
              </a:rPr>
              <a:t>муддатидан</a:t>
            </a:r>
            <a:r>
              <a:rPr lang="ru-RU" dirty="0">
                <a:latin typeface="Arial" pitchFamily="34" charset="0"/>
                <a:cs typeface="Arial" pitchFamily="34" charset="0"/>
              </a:rPr>
              <a:t> </a:t>
            </a:r>
            <a:r>
              <a:rPr lang="ru-RU" dirty="0" err="1">
                <a:latin typeface="Arial" pitchFamily="34" charset="0"/>
                <a:cs typeface="Arial" pitchFamily="34" charset="0"/>
              </a:rPr>
              <a:t>олдин</a:t>
            </a:r>
            <a:r>
              <a:rPr lang="ru-RU" dirty="0">
                <a:latin typeface="Arial" pitchFamily="34" charset="0"/>
                <a:cs typeface="Arial" pitchFamily="34" charset="0"/>
              </a:rPr>
              <a:t> </a:t>
            </a:r>
            <a:r>
              <a:rPr lang="ru-RU" dirty="0" err="1">
                <a:latin typeface="Arial" pitchFamily="34" charset="0"/>
                <a:cs typeface="Arial" pitchFamily="34" charset="0"/>
              </a:rPr>
              <a:t>овоз</a:t>
            </a:r>
            <a:r>
              <a:rPr lang="ru-RU" dirty="0">
                <a:latin typeface="Arial" pitchFamily="34" charset="0"/>
                <a:cs typeface="Arial" pitchFamily="34" charset="0"/>
              </a:rPr>
              <a:t> </a:t>
            </a:r>
            <a:r>
              <a:rPr lang="ru-RU" dirty="0" err="1">
                <a:latin typeface="Arial" pitchFamily="34" charset="0"/>
                <a:cs typeface="Arial" pitchFamily="34" charset="0"/>
              </a:rPr>
              <a:t>беришга</a:t>
            </a:r>
            <a:r>
              <a:rPr lang="ru-RU" dirty="0">
                <a:latin typeface="Arial" pitchFamily="34" charset="0"/>
                <a:cs typeface="Arial" pitchFamily="34" charset="0"/>
              </a:rPr>
              <a:t> </a:t>
            </a:r>
            <a:r>
              <a:rPr lang="ru-RU" dirty="0" err="1">
                <a:latin typeface="Arial" pitchFamily="34" charset="0"/>
                <a:cs typeface="Arial" pitchFamily="34" charset="0"/>
              </a:rPr>
              <a:t>улгурмай</a:t>
            </a:r>
            <a:r>
              <a:rPr lang="ru-RU" dirty="0">
                <a:latin typeface="Arial" pitchFamily="34" charset="0"/>
                <a:cs typeface="Arial" pitchFamily="34" charset="0"/>
              </a:rPr>
              <a:t> </a:t>
            </a:r>
            <a:r>
              <a:rPr lang="ru-RU" dirty="0" err="1">
                <a:latin typeface="Arial" pitchFamily="34" charset="0"/>
                <a:cs typeface="Arial" pitchFamily="34" charset="0"/>
              </a:rPr>
              <a:t>қолди</a:t>
            </a:r>
            <a:r>
              <a:rPr lang="ru-RU" dirty="0">
                <a:latin typeface="Arial" pitchFamily="34" charset="0"/>
                <a:cs typeface="Arial" pitchFamily="34" charset="0"/>
              </a:rPr>
              <a:t>. У </a:t>
            </a:r>
            <a:r>
              <a:rPr lang="ru-RU" dirty="0" err="1">
                <a:latin typeface="Arial" pitchFamily="34" charset="0"/>
                <a:cs typeface="Arial" pitchFamily="34" charset="0"/>
              </a:rPr>
              <a:t>эртага</a:t>
            </a:r>
            <a:r>
              <a:rPr lang="ru-RU" dirty="0">
                <a:latin typeface="Arial" pitchFamily="34" charset="0"/>
                <a:cs typeface="Arial" pitchFamily="34" charset="0"/>
              </a:rPr>
              <a:t> </a:t>
            </a:r>
            <a:r>
              <a:rPr lang="ru-RU" dirty="0" err="1">
                <a:latin typeface="Arial" pitchFamily="34" charset="0"/>
                <a:cs typeface="Arial" pitchFamily="34" charset="0"/>
              </a:rPr>
              <a:t>соат</a:t>
            </a:r>
            <a:r>
              <a:rPr lang="ru-RU" dirty="0">
                <a:latin typeface="Arial" pitchFamily="34" charset="0"/>
                <a:cs typeface="Arial" pitchFamily="34" charset="0"/>
              </a:rPr>
              <a:t> 12.00 да </a:t>
            </a:r>
            <a:r>
              <a:rPr lang="ru-RU" dirty="0" err="1">
                <a:latin typeface="Arial" pitchFamily="34" charset="0"/>
                <a:cs typeface="Arial" pitchFamily="34" charset="0"/>
              </a:rPr>
              <a:t>хизмат</a:t>
            </a:r>
            <a:r>
              <a:rPr lang="ru-RU" dirty="0">
                <a:latin typeface="Arial" pitchFamily="34" charset="0"/>
                <a:cs typeface="Arial" pitchFamily="34" charset="0"/>
              </a:rPr>
              <a:t> сафари </a:t>
            </a:r>
            <a:r>
              <a:rPr lang="ru-RU" dirty="0" err="1">
                <a:latin typeface="Arial" pitchFamily="34" charset="0"/>
                <a:cs typeface="Arial" pitchFamily="34" charset="0"/>
              </a:rPr>
              <a:t>билан</a:t>
            </a:r>
            <a:r>
              <a:rPr lang="ru-RU" dirty="0">
                <a:latin typeface="Arial" pitchFamily="34" charset="0"/>
                <a:cs typeface="Arial" pitchFamily="34" charset="0"/>
              </a:rPr>
              <a:t> </a:t>
            </a:r>
            <a:r>
              <a:rPr lang="ru-RU" dirty="0" err="1">
                <a:latin typeface="Arial" pitchFamily="34" charset="0"/>
                <a:cs typeface="Arial" pitchFamily="34" charset="0"/>
              </a:rPr>
              <a:t>хорижга</a:t>
            </a:r>
            <a:r>
              <a:rPr lang="ru-RU" dirty="0">
                <a:latin typeface="Arial" pitchFamily="34" charset="0"/>
                <a:cs typeface="Arial" pitchFamily="34" charset="0"/>
              </a:rPr>
              <a:t> </a:t>
            </a:r>
            <a:r>
              <a:rPr lang="ru-RU" dirty="0" err="1">
                <a:latin typeface="Arial" pitchFamily="34" charset="0"/>
                <a:cs typeface="Arial" pitchFamily="34" charset="0"/>
              </a:rPr>
              <a:t>кетиши</a:t>
            </a:r>
            <a:r>
              <a:rPr lang="ru-RU" dirty="0">
                <a:latin typeface="Arial" pitchFamily="34" charset="0"/>
                <a:cs typeface="Arial" pitchFamily="34" charset="0"/>
              </a:rPr>
              <a:t> </a:t>
            </a:r>
            <a:r>
              <a:rPr lang="ru-RU" dirty="0" err="1">
                <a:latin typeface="Arial" pitchFamily="34" charset="0"/>
                <a:cs typeface="Arial" pitchFamily="34" charset="0"/>
              </a:rPr>
              <a:t>лозим</a:t>
            </a:r>
            <a:r>
              <a:rPr lang="ru-RU" dirty="0">
                <a:latin typeface="Arial" pitchFamily="34" charset="0"/>
                <a:cs typeface="Arial" pitchFamily="34" charset="0"/>
              </a:rPr>
              <a:t>. </a:t>
            </a:r>
            <a:r>
              <a:rPr lang="ru-RU" dirty="0" err="1">
                <a:latin typeface="Arial" pitchFamily="34" charset="0"/>
                <a:cs typeface="Arial" pitchFamily="34" charset="0"/>
              </a:rPr>
              <a:t>Бу</a:t>
            </a:r>
            <a:r>
              <a:rPr lang="ru-RU" dirty="0">
                <a:latin typeface="Arial" pitchFamily="34" charset="0"/>
                <a:cs typeface="Arial" pitchFamily="34" charset="0"/>
              </a:rPr>
              <a:t> </a:t>
            </a:r>
            <a:r>
              <a:rPr lang="ru-RU" dirty="0" err="1">
                <a:latin typeface="Arial" pitchFamily="34" charset="0"/>
                <a:cs typeface="Arial" pitchFamily="34" charset="0"/>
              </a:rPr>
              <a:t>вазиятда</a:t>
            </a:r>
            <a:r>
              <a:rPr lang="ru-RU" dirty="0">
                <a:latin typeface="Arial" pitchFamily="34" charset="0"/>
                <a:cs typeface="Arial" pitchFamily="34" charset="0"/>
              </a:rPr>
              <a:t> </a:t>
            </a:r>
            <a:r>
              <a:rPr lang="ru-RU" dirty="0" err="1">
                <a:latin typeface="Arial" pitchFamily="34" charset="0"/>
                <a:cs typeface="Arial" pitchFamily="34" charset="0"/>
              </a:rPr>
              <a:t>фуқаро</a:t>
            </a:r>
            <a:r>
              <a:rPr lang="ru-RU" dirty="0">
                <a:latin typeface="Arial" pitchFamily="34" charset="0"/>
                <a:cs typeface="Arial" pitchFamily="34" charset="0"/>
              </a:rPr>
              <a:t> </a:t>
            </a:r>
            <a:r>
              <a:rPr lang="ru-RU" dirty="0" err="1">
                <a:latin typeface="Arial" pitchFamily="34" charset="0"/>
                <a:cs typeface="Arial" pitchFamily="34" charset="0"/>
              </a:rPr>
              <a:t>Салимов</a:t>
            </a:r>
            <a:r>
              <a:rPr lang="ru-RU" dirty="0">
                <a:latin typeface="Arial" pitchFamily="34" charset="0"/>
                <a:cs typeface="Arial" pitchFamily="34" charset="0"/>
              </a:rPr>
              <a:t> </a:t>
            </a:r>
            <a:r>
              <a:rPr lang="ru-RU" dirty="0" err="1">
                <a:latin typeface="Arial" pitchFamily="34" charset="0"/>
                <a:cs typeface="Arial" pitchFamily="34" charset="0"/>
              </a:rPr>
              <a:t>қандай</a:t>
            </a:r>
            <a:r>
              <a:rPr lang="ru-RU" dirty="0">
                <a:latin typeface="Arial" pitchFamily="34" charset="0"/>
                <a:cs typeface="Arial" pitchFamily="34" charset="0"/>
              </a:rPr>
              <a:t> </a:t>
            </a:r>
            <a:r>
              <a:rPr lang="ru-RU" dirty="0" err="1">
                <a:latin typeface="Arial" pitchFamily="34" charset="0"/>
                <a:cs typeface="Arial" pitchFamily="34" charset="0"/>
              </a:rPr>
              <a:t>ҳаракатларни</a:t>
            </a:r>
            <a:r>
              <a:rPr lang="ru-RU" dirty="0">
                <a:latin typeface="Arial" pitchFamily="34" charset="0"/>
                <a:cs typeface="Arial" pitchFamily="34" charset="0"/>
              </a:rPr>
              <a:t> </a:t>
            </a:r>
            <a:r>
              <a:rPr lang="ru-RU" dirty="0" err="1">
                <a:latin typeface="Arial" pitchFamily="34" charset="0"/>
                <a:cs typeface="Arial" pitchFamily="34" charset="0"/>
              </a:rPr>
              <a:t>амалга</a:t>
            </a:r>
            <a:r>
              <a:rPr lang="ru-RU" dirty="0">
                <a:latin typeface="Arial" pitchFamily="34" charset="0"/>
                <a:cs typeface="Arial" pitchFamily="34" charset="0"/>
              </a:rPr>
              <a:t> </a:t>
            </a:r>
            <a:r>
              <a:rPr lang="ru-RU" dirty="0" err="1">
                <a:latin typeface="Arial" pitchFamily="34" charset="0"/>
                <a:cs typeface="Arial" pitchFamily="34" charset="0"/>
              </a:rPr>
              <a:t>ошириши</a:t>
            </a:r>
            <a:r>
              <a:rPr lang="ru-RU" dirty="0">
                <a:latin typeface="Arial" pitchFamily="34" charset="0"/>
                <a:cs typeface="Arial" pitchFamily="34" charset="0"/>
              </a:rPr>
              <a:t> </a:t>
            </a:r>
            <a:r>
              <a:rPr lang="ru-RU" dirty="0" err="1">
                <a:latin typeface="Arial" pitchFamily="34" charset="0"/>
                <a:cs typeface="Arial" pitchFamily="34" charset="0"/>
              </a:rPr>
              <a:t>керак</a:t>
            </a:r>
            <a:r>
              <a:rPr lang="ru-RU" dirty="0">
                <a:latin typeface="Arial" pitchFamily="34" charset="0"/>
                <a:cs typeface="Arial" pitchFamily="34" charset="0"/>
              </a:rPr>
              <a:t>? УСК </a:t>
            </a:r>
            <a:r>
              <a:rPr lang="ru-RU" dirty="0" err="1">
                <a:latin typeface="Arial" pitchFamily="34" charset="0"/>
                <a:cs typeface="Arial" pitchFamily="34" charset="0"/>
              </a:rPr>
              <a:t>раиси</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аъзолари</a:t>
            </a:r>
            <a:r>
              <a:rPr lang="ru-RU" dirty="0">
                <a:latin typeface="Arial" pitchFamily="34" charset="0"/>
                <a:cs typeface="Arial" pitchFamily="34" charset="0"/>
              </a:rPr>
              <a:t> </a:t>
            </a:r>
            <a:r>
              <a:rPr lang="ru-RU" dirty="0" err="1">
                <a:latin typeface="Arial" pitchFamily="34" charset="0"/>
                <a:cs typeface="Arial" pitchFamily="34" charset="0"/>
              </a:rPr>
              <a:t>қандай</a:t>
            </a:r>
            <a:r>
              <a:rPr lang="ru-RU" dirty="0">
                <a:latin typeface="Arial" pitchFamily="34" charset="0"/>
                <a:cs typeface="Arial" pitchFamily="34" charset="0"/>
              </a:rPr>
              <a:t> </a:t>
            </a:r>
            <a:r>
              <a:rPr lang="ru-RU" dirty="0" err="1">
                <a:latin typeface="Arial" pitchFamily="34" charset="0"/>
                <a:cs typeface="Arial" pitchFamily="34" charset="0"/>
              </a:rPr>
              <a:t>йўл</a:t>
            </a:r>
            <a:r>
              <a:rPr lang="ru-RU" dirty="0">
                <a:latin typeface="Arial" pitchFamily="34" charset="0"/>
                <a:cs typeface="Arial" pitchFamily="34" charset="0"/>
              </a:rPr>
              <a:t> </a:t>
            </a:r>
            <a:r>
              <a:rPr lang="ru-RU" dirty="0" err="1">
                <a:latin typeface="Arial" pitchFamily="34" charset="0"/>
                <a:cs typeface="Arial" pitchFamily="34" charset="0"/>
              </a:rPr>
              <a:t>тутиши</a:t>
            </a:r>
            <a:r>
              <a:rPr lang="ru-RU" dirty="0">
                <a:latin typeface="Arial" pitchFamily="34" charset="0"/>
                <a:cs typeface="Arial" pitchFamily="34" charset="0"/>
              </a:rPr>
              <a:t> </a:t>
            </a:r>
            <a:r>
              <a:rPr lang="ru-RU" dirty="0" err="1">
                <a:latin typeface="Arial" pitchFamily="34" charset="0"/>
                <a:cs typeface="Arial" pitchFamily="34" charset="0"/>
              </a:rPr>
              <a:t>лозим</a:t>
            </a:r>
            <a:r>
              <a:rPr lang="ru-RU" dirty="0">
                <a:latin typeface="Arial" pitchFamily="34" charset="0"/>
                <a:cs typeface="Arial" pitchFamily="34" charset="0"/>
              </a:rPr>
              <a:t>?</a:t>
            </a:r>
          </a:p>
        </p:txBody>
      </p:sp>
      <p:sp>
        <p:nvSpPr>
          <p:cNvPr id="18" name="Google Shape;568;p26"/>
          <p:cNvSpPr txBox="1"/>
          <p:nvPr/>
        </p:nvSpPr>
        <p:spPr>
          <a:xfrm>
            <a:off x="6398699" y="3284927"/>
            <a:ext cx="5402759" cy="3268272"/>
          </a:xfrm>
          <a:prstGeom prst="rect">
            <a:avLst/>
          </a:prstGeom>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19" name="Прямоугольник 18"/>
          <p:cNvSpPr/>
          <p:nvPr/>
        </p:nvSpPr>
        <p:spPr>
          <a:xfrm>
            <a:off x="6496032" y="3332552"/>
            <a:ext cx="5143518" cy="3139321"/>
          </a:xfrm>
          <a:prstGeom prst="rect">
            <a:avLst/>
          </a:prstGeom>
        </p:spPr>
        <p:txBody>
          <a:bodyPr wrap="square">
            <a:spAutoFit/>
          </a:bodyPr>
          <a:lstStyle/>
          <a:p>
            <a:pPr algn="ctr"/>
            <a:r>
              <a:rPr lang="en-US" b="1" dirty="0">
                <a:latin typeface="Arial" pitchFamily="34" charset="0"/>
                <a:cs typeface="Arial" pitchFamily="34" charset="0"/>
              </a:rPr>
              <a:t>4</a:t>
            </a:r>
            <a:r>
              <a:rPr lang="ru-RU" b="1" dirty="0">
                <a:latin typeface="Arial" pitchFamily="34" charset="0"/>
                <a:cs typeface="Arial" pitchFamily="34" charset="0"/>
              </a:rPr>
              <a:t>-казус</a:t>
            </a:r>
          </a:p>
          <a:p>
            <a:r>
              <a:rPr lang="ru-RU" dirty="0" err="1">
                <a:latin typeface="Arial" pitchFamily="34" charset="0"/>
                <a:cs typeface="Arial" pitchFamily="34" charset="0"/>
              </a:rPr>
              <a:t>Сайловчи</a:t>
            </a:r>
            <a:r>
              <a:rPr lang="ru-RU" dirty="0">
                <a:latin typeface="Arial" pitchFamily="34" charset="0"/>
                <a:cs typeface="Arial" pitchFamily="34" charset="0"/>
              </a:rPr>
              <a:t> </a:t>
            </a:r>
            <a:r>
              <a:rPr lang="ru-RU" dirty="0" err="1">
                <a:latin typeface="Arial" pitchFamily="34" charset="0"/>
                <a:cs typeface="Arial" pitchFamily="34" charset="0"/>
              </a:rPr>
              <a:t>Раъно</a:t>
            </a:r>
            <a:r>
              <a:rPr lang="ru-RU" dirty="0">
                <a:latin typeface="Arial" pitchFamily="34" charset="0"/>
                <a:cs typeface="Arial" pitchFamily="34" charset="0"/>
              </a:rPr>
              <a:t> </a:t>
            </a:r>
            <a:r>
              <a:rPr lang="ru-RU" dirty="0" err="1">
                <a:latin typeface="Arial" pitchFamily="34" charset="0"/>
                <a:cs typeface="Arial" pitchFamily="34" charset="0"/>
              </a:rPr>
              <a:t>Анваровна</a:t>
            </a:r>
            <a:r>
              <a:rPr lang="ru-RU" dirty="0">
                <a:latin typeface="Arial" pitchFamily="34" charset="0"/>
                <a:cs typeface="Arial" pitchFamily="34" charset="0"/>
              </a:rPr>
              <a:t> </a:t>
            </a:r>
            <a:r>
              <a:rPr lang="ru-RU" dirty="0" err="1">
                <a:latin typeface="Arial" pitchFamily="34" charset="0"/>
                <a:cs typeface="Arial" pitchFamily="34" charset="0"/>
              </a:rPr>
              <a:t>Маҳкамова</a:t>
            </a:r>
            <a:r>
              <a:rPr lang="ru-RU" dirty="0">
                <a:latin typeface="Arial" pitchFamily="34" charset="0"/>
                <a:cs typeface="Arial" pitchFamily="34" charset="0"/>
              </a:rPr>
              <a:t> </a:t>
            </a:r>
            <a:r>
              <a:rPr lang="ru-RU" dirty="0" err="1">
                <a:latin typeface="Arial" pitchFamily="34" charset="0"/>
                <a:cs typeface="Arial" pitchFamily="34" charset="0"/>
              </a:rPr>
              <a:t>меҳнат</a:t>
            </a:r>
            <a:r>
              <a:rPr lang="ru-RU" dirty="0">
                <a:latin typeface="Arial" pitchFamily="34" charset="0"/>
                <a:cs typeface="Arial" pitchFamily="34" charset="0"/>
              </a:rPr>
              <a:t> </a:t>
            </a:r>
            <a:r>
              <a:rPr lang="ru-RU" dirty="0" err="1">
                <a:latin typeface="Arial" pitchFamily="34" charset="0"/>
                <a:cs typeface="Arial" pitchFamily="34" charset="0"/>
              </a:rPr>
              <a:t>таътилида</a:t>
            </a:r>
            <a:r>
              <a:rPr lang="ru-RU" dirty="0">
                <a:latin typeface="Arial" pitchFamily="34" charset="0"/>
                <a:cs typeface="Arial" pitchFamily="34" charset="0"/>
              </a:rPr>
              <a:t> </a:t>
            </a:r>
            <a:r>
              <a:rPr lang="ru-RU" dirty="0" err="1">
                <a:latin typeface="Arial" pitchFamily="34" charset="0"/>
                <a:cs typeface="Arial" pitchFamily="34" charset="0"/>
              </a:rPr>
              <a:t>бўлганлиги</a:t>
            </a:r>
            <a:r>
              <a:rPr lang="ru-RU" dirty="0">
                <a:latin typeface="Arial" pitchFamily="34" charset="0"/>
                <a:cs typeface="Arial" pitchFamily="34" charset="0"/>
              </a:rPr>
              <a:t> </a:t>
            </a:r>
            <a:r>
              <a:rPr lang="ru-RU" dirty="0" err="1">
                <a:latin typeface="Arial" pitchFamily="34" charset="0"/>
                <a:cs typeface="Arial" pitchFamily="34" charset="0"/>
              </a:rPr>
              <a:t>сабабли</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куни</a:t>
            </a:r>
            <a:r>
              <a:rPr lang="ru-RU" dirty="0">
                <a:latin typeface="Arial" pitchFamily="34" charset="0"/>
                <a:cs typeface="Arial" pitchFamily="34" charset="0"/>
              </a:rPr>
              <a:t> </a:t>
            </a:r>
            <a:r>
              <a:rPr lang="ru-RU" dirty="0" err="1">
                <a:latin typeface="Arial" pitchFamily="34" charset="0"/>
                <a:cs typeface="Arial" pitchFamily="34" charset="0"/>
              </a:rPr>
              <a:t>сиҳатгоҳда</a:t>
            </a:r>
            <a:r>
              <a:rPr lang="ru-RU" dirty="0">
                <a:latin typeface="Arial" pitchFamily="34" charset="0"/>
                <a:cs typeface="Arial" pitchFamily="34" charset="0"/>
              </a:rPr>
              <a:t> </a:t>
            </a:r>
            <a:r>
              <a:rPr lang="ru-RU" dirty="0" err="1">
                <a:latin typeface="Arial" pitchFamily="34" charset="0"/>
                <a:cs typeface="Arial" pitchFamily="34" charset="0"/>
              </a:rPr>
              <a:t>даволанишда</a:t>
            </a:r>
            <a:r>
              <a:rPr lang="ru-RU" dirty="0">
                <a:latin typeface="Arial" pitchFamily="34" charset="0"/>
                <a:cs typeface="Arial" pitchFamily="34" charset="0"/>
              </a:rPr>
              <a:t> </a:t>
            </a:r>
            <a:r>
              <a:rPr lang="ru-RU" dirty="0" err="1">
                <a:latin typeface="Arial" pitchFamily="34" charset="0"/>
                <a:cs typeface="Arial" pitchFamily="34" charset="0"/>
              </a:rPr>
              <a:t>бўлади</a:t>
            </a:r>
            <a:r>
              <a:rPr lang="ru-RU" dirty="0">
                <a:latin typeface="Arial" pitchFamily="34" charset="0"/>
                <a:cs typeface="Arial" pitchFamily="34" charset="0"/>
              </a:rPr>
              <a:t>. </a:t>
            </a:r>
            <a:r>
              <a:rPr lang="ru-RU" dirty="0" err="1">
                <a:latin typeface="Arial" pitchFamily="34" charset="0"/>
                <a:cs typeface="Arial" pitchFamily="34" charset="0"/>
              </a:rPr>
              <a:t>Муддатидан</a:t>
            </a:r>
            <a:r>
              <a:rPr lang="ru-RU" dirty="0">
                <a:latin typeface="Arial" pitchFamily="34" charset="0"/>
                <a:cs typeface="Arial" pitchFamily="34" charset="0"/>
              </a:rPr>
              <a:t> </a:t>
            </a:r>
            <a:r>
              <a:rPr lang="ru-RU" dirty="0" err="1">
                <a:latin typeface="Arial" pitchFamily="34" charset="0"/>
                <a:cs typeface="Arial" pitchFamily="34" charset="0"/>
              </a:rPr>
              <a:t>олдин</a:t>
            </a:r>
            <a:r>
              <a:rPr lang="ru-RU" dirty="0">
                <a:latin typeface="Arial" pitchFamily="34" charset="0"/>
                <a:cs typeface="Arial" pitchFamily="34" charset="0"/>
              </a:rPr>
              <a:t> </a:t>
            </a:r>
            <a:r>
              <a:rPr lang="ru-RU" dirty="0" err="1">
                <a:latin typeface="Arial" pitchFamily="34" charset="0"/>
                <a:cs typeface="Arial" pitchFamily="34" charset="0"/>
              </a:rPr>
              <a:t>овоз</a:t>
            </a:r>
            <a:r>
              <a:rPr lang="ru-RU" dirty="0">
                <a:latin typeface="Arial" pitchFamily="34" charset="0"/>
                <a:cs typeface="Arial" pitchFamily="34" charset="0"/>
              </a:rPr>
              <a:t> </a:t>
            </a:r>
            <a:r>
              <a:rPr lang="ru-RU" dirty="0" err="1">
                <a:latin typeface="Arial" pitchFamily="34" charset="0"/>
                <a:cs typeface="Arial" pitchFamily="34" charset="0"/>
              </a:rPr>
              <a:t>бериш</a:t>
            </a:r>
            <a:r>
              <a:rPr lang="ru-RU" dirty="0">
                <a:latin typeface="Arial" pitchFamily="34" charset="0"/>
                <a:cs typeface="Arial" pitchFamily="34" charset="0"/>
              </a:rPr>
              <a:t> </a:t>
            </a:r>
            <a:r>
              <a:rPr lang="ru-RU" dirty="0" err="1">
                <a:latin typeface="Arial" pitchFamily="34" charset="0"/>
                <a:cs typeface="Arial" pitchFamily="34" charset="0"/>
              </a:rPr>
              <a:t>бошланадиган</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тугайдиган</a:t>
            </a:r>
            <a:r>
              <a:rPr lang="ru-RU" dirty="0">
                <a:latin typeface="Arial" pitchFamily="34" charset="0"/>
                <a:cs typeface="Arial" pitchFamily="34" charset="0"/>
              </a:rPr>
              <a:t> </a:t>
            </a:r>
            <a:r>
              <a:rPr lang="ru-RU" dirty="0" err="1">
                <a:latin typeface="Arial" pitchFamily="34" charset="0"/>
                <a:cs typeface="Arial" pitchFamily="34" charset="0"/>
              </a:rPr>
              <a:t>кунлари</a:t>
            </a:r>
            <a:r>
              <a:rPr lang="ru-RU" dirty="0">
                <a:latin typeface="Arial" pitchFamily="34" charset="0"/>
                <a:cs typeface="Arial" pitchFamily="34" charset="0"/>
              </a:rPr>
              <a:t> </a:t>
            </a:r>
            <a:r>
              <a:rPr lang="ru-RU" dirty="0" err="1">
                <a:latin typeface="Arial" pitchFamily="34" charset="0"/>
                <a:cs typeface="Arial" pitchFamily="34" charset="0"/>
              </a:rPr>
              <a:t>унинг</a:t>
            </a:r>
            <a:r>
              <a:rPr lang="ru-RU" dirty="0">
                <a:latin typeface="Arial" pitchFamily="34" charset="0"/>
                <a:cs typeface="Arial" pitchFamily="34" charset="0"/>
              </a:rPr>
              <a:t> </a:t>
            </a:r>
            <a:r>
              <a:rPr lang="ru-RU" dirty="0" err="1">
                <a:latin typeface="Arial" pitchFamily="34" charset="0"/>
                <a:cs typeface="Arial" pitchFamily="34" charset="0"/>
              </a:rPr>
              <a:t>даволаниш</a:t>
            </a:r>
            <a:r>
              <a:rPr lang="ru-RU" dirty="0">
                <a:latin typeface="Arial" pitchFamily="34" charset="0"/>
                <a:cs typeface="Arial" pitchFamily="34" charset="0"/>
              </a:rPr>
              <a:t> </a:t>
            </a:r>
            <a:r>
              <a:rPr lang="ru-RU" dirty="0" err="1">
                <a:latin typeface="Arial" pitchFamily="34" charset="0"/>
                <a:cs typeface="Arial" pitchFamily="34" charset="0"/>
              </a:rPr>
              <a:t>учун</a:t>
            </a:r>
            <a:r>
              <a:rPr lang="ru-RU" dirty="0">
                <a:latin typeface="Arial" pitchFamily="34" charset="0"/>
                <a:cs typeface="Arial" pitchFamily="34" charset="0"/>
              </a:rPr>
              <a:t> </a:t>
            </a:r>
            <a:r>
              <a:rPr lang="ru-RU" dirty="0" err="1">
                <a:latin typeface="Arial" pitchFamily="34" charset="0"/>
                <a:cs typeface="Arial" pitchFamily="34" charset="0"/>
              </a:rPr>
              <a:t>кетадиган</a:t>
            </a:r>
            <a:r>
              <a:rPr lang="ru-RU" dirty="0">
                <a:latin typeface="Arial" pitchFamily="34" charset="0"/>
                <a:cs typeface="Arial" pitchFamily="34" charset="0"/>
              </a:rPr>
              <a:t> </a:t>
            </a:r>
            <a:r>
              <a:rPr lang="ru-RU" dirty="0" err="1">
                <a:latin typeface="Arial" pitchFamily="34" charset="0"/>
                <a:cs typeface="Arial" pitchFamily="34" charset="0"/>
              </a:rPr>
              <a:t>вақтига</a:t>
            </a:r>
            <a:r>
              <a:rPr lang="ru-RU" dirty="0">
                <a:latin typeface="Arial" pitchFamily="34" charset="0"/>
                <a:cs typeface="Arial" pitchFamily="34" charset="0"/>
              </a:rPr>
              <a:t> </a:t>
            </a:r>
            <a:r>
              <a:rPr lang="ru-RU" dirty="0" err="1">
                <a:latin typeface="Arial" pitchFamily="34" charset="0"/>
                <a:cs typeface="Arial" pitchFamily="34" charset="0"/>
              </a:rPr>
              <a:t>тўғри</a:t>
            </a:r>
            <a:r>
              <a:rPr lang="ru-RU" dirty="0">
                <a:latin typeface="Arial" pitchFamily="34" charset="0"/>
                <a:cs typeface="Arial" pitchFamily="34" charset="0"/>
              </a:rPr>
              <a:t> </a:t>
            </a:r>
            <a:r>
              <a:rPr lang="ru-RU" dirty="0" err="1">
                <a:latin typeface="Arial" pitchFamily="34" charset="0"/>
                <a:cs typeface="Arial" pitchFamily="34" charset="0"/>
              </a:rPr>
              <a:t>келиб</a:t>
            </a:r>
            <a:r>
              <a:rPr lang="ru-RU" dirty="0">
                <a:latin typeface="Arial" pitchFamily="34" charset="0"/>
                <a:cs typeface="Arial" pitchFamily="34" charset="0"/>
              </a:rPr>
              <a:t> </a:t>
            </a:r>
            <a:r>
              <a:rPr lang="ru-RU" dirty="0" err="1">
                <a:latin typeface="Arial" pitchFamily="34" charset="0"/>
                <a:cs typeface="Arial" pitchFamily="34" charset="0"/>
              </a:rPr>
              <a:t>қолди</a:t>
            </a:r>
            <a:r>
              <a:rPr lang="ru-RU" dirty="0">
                <a:latin typeface="Arial" pitchFamily="34" charset="0"/>
                <a:cs typeface="Arial" pitchFamily="34" charset="0"/>
              </a:rPr>
              <a:t>. </a:t>
            </a:r>
          </a:p>
          <a:p>
            <a:r>
              <a:rPr lang="ru-RU" dirty="0" err="1">
                <a:latin typeface="Arial" pitchFamily="34" charset="0"/>
                <a:cs typeface="Arial" pitchFamily="34" charset="0"/>
              </a:rPr>
              <a:t>Бу</a:t>
            </a:r>
            <a:r>
              <a:rPr lang="ru-RU" dirty="0">
                <a:latin typeface="Arial" pitchFamily="34" charset="0"/>
                <a:cs typeface="Arial" pitchFamily="34" charset="0"/>
              </a:rPr>
              <a:t> </a:t>
            </a:r>
            <a:r>
              <a:rPr lang="ru-RU" dirty="0" err="1">
                <a:latin typeface="Arial" pitchFamily="34" charset="0"/>
                <a:cs typeface="Arial" pitchFamily="34" charset="0"/>
              </a:rPr>
              <a:t>вазиятда</a:t>
            </a:r>
            <a:r>
              <a:rPr lang="ru-RU" dirty="0">
                <a:latin typeface="Arial" pitchFamily="34" charset="0"/>
                <a:cs typeface="Arial" pitchFamily="34" charset="0"/>
              </a:rPr>
              <a:t> </a:t>
            </a:r>
            <a:r>
              <a:rPr lang="ru-RU" dirty="0" err="1">
                <a:latin typeface="Arial" pitchFamily="34" charset="0"/>
                <a:cs typeface="Arial" pitchFamily="34" charset="0"/>
              </a:rPr>
              <a:t>сайловчи</a:t>
            </a:r>
            <a:r>
              <a:rPr lang="ru-RU" dirty="0">
                <a:latin typeface="Arial" pitchFamily="34" charset="0"/>
                <a:cs typeface="Arial" pitchFamily="34" charset="0"/>
              </a:rPr>
              <a:t> </a:t>
            </a:r>
            <a:r>
              <a:rPr lang="ru-RU" dirty="0" err="1">
                <a:latin typeface="Arial" pitchFamily="34" charset="0"/>
                <a:cs typeface="Arial" pitchFamily="34" charset="0"/>
              </a:rPr>
              <a:t>Маҳкамова</a:t>
            </a:r>
            <a:r>
              <a:rPr lang="ru-RU" dirty="0">
                <a:latin typeface="Arial" pitchFamily="34" charset="0"/>
                <a:cs typeface="Arial" pitchFamily="34" charset="0"/>
              </a:rPr>
              <a:t> </a:t>
            </a:r>
            <a:r>
              <a:rPr lang="ru-RU" dirty="0" err="1">
                <a:latin typeface="Arial" pitchFamily="34" charset="0"/>
                <a:cs typeface="Arial" pitchFamily="34" charset="0"/>
              </a:rPr>
              <a:t>қандай</a:t>
            </a:r>
            <a:r>
              <a:rPr lang="ru-RU" dirty="0">
                <a:latin typeface="Arial" pitchFamily="34" charset="0"/>
                <a:cs typeface="Arial" pitchFamily="34" charset="0"/>
              </a:rPr>
              <a:t> </a:t>
            </a:r>
            <a:r>
              <a:rPr lang="ru-RU" dirty="0" err="1">
                <a:latin typeface="Arial" pitchFamily="34" charset="0"/>
                <a:cs typeface="Arial" pitchFamily="34" charset="0"/>
              </a:rPr>
              <a:t>ҳаракатларни</a:t>
            </a:r>
            <a:r>
              <a:rPr lang="ru-RU" dirty="0">
                <a:latin typeface="Arial" pitchFamily="34" charset="0"/>
                <a:cs typeface="Arial" pitchFamily="34" charset="0"/>
              </a:rPr>
              <a:t> </a:t>
            </a:r>
            <a:r>
              <a:rPr lang="ru-RU" dirty="0" err="1">
                <a:latin typeface="Arial" pitchFamily="34" charset="0"/>
                <a:cs typeface="Arial" pitchFamily="34" charset="0"/>
              </a:rPr>
              <a:t>амалга</a:t>
            </a:r>
            <a:r>
              <a:rPr lang="ru-RU" dirty="0">
                <a:latin typeface="Arial" pitchFamily="34" charset="0"/>
                <a:cs typeface="Arial" pitchFamily="34" charset="0"/>
              </a:rPr>
              <a:t> </a:t>
            </a:r>
            <a:r>
              <a:rPr lang="ru-RU" dirty="0" err="1">
                <a:latin typeface="Arial" pitchFamily="34" charset="0"/>
                <a:cs typeface="Arial" pitchFamily="34" charset="0"/>
              </a:rPr>
              <a:t>ошириши</a:t>
            </a:r>
            <a:r>
              <a:rPr lang="ru-RU" dirty="0">
                <a:latin typeface="Arial" pitchFamily="34" charset="0"/>
                <a:cs typeface="Arial" pitchFamily="34" charset="0"/>
              </a:rPr>
              <a:t> </a:t>
            </a:r>
            <a:r>
              <a:rPr lang="ru-RU" dirty="0" err="1">
                <a:latin typeface="Arial" pitchFamily="34" charset="0"/>
                <a:cs typeface="Arial" pitchFamily="34" charset="0"/>
              </a:rPr>
              <a:t>керак</a:t>
            </a:r>
            <a:r>
              <a:rPr lang="ru-RU" dirty="0">
                <a:latin typeface="Arial" pitchFamily="34" charset="0"/>
                <a:cs typeface="Arial" pitchFamily="34" charset="0"/>
              </a:rPr>
              <a:t>? УСК </a:t>
            </a:r>
            <a:r>
              <a:rPr lang="ru-RU" dirty="0" err="1">
                <a:latin typeface="Arial" pitchFamily="34" charset="0"/>
                <a:cs typeface="Arial" pitchFamily="34" charset="0"/>
              </a:rPr>
              <a:t>раиси</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аъзолари</a:t>
            </a:r>
            <a:r>
              <a:rPr lang="ru-RU" dirty="0">
                <a:latin typeface="Arial" pitchFamily="34" charset="0"/>
                <a:cs typeface="Arial" pitchFamily="34" charset="0"/>
              </a:rPr>
              <a:t> </a:t>
            </a:r>
            <a:r>
              <a:rPr lang="ru-RU" dirty="0" err="1">
                <a:latin typeface="Arial" pitchFamily="34" charset="0"/>
                <a:cs typeface="Arial" pitchFamily="34" charset="0"/>
              </a:rPr>
              <a:t>унга</a:t>
            </a:r>
            <a:r>
              <a:rPr lang="ru-RU" dirty="0">
                <a:latin typeface="Arial" pitchFamily="34" charset="0"/>
                <a:cs typeface="Arial" pitchFamily="34" charset="0"/>
              </a:rPr>
              <a:t> </a:t>
            </a:r>
            <a:r>
              <a:rPr lang="ru-RU" dirty="0" err="1">
                <a:latin typeface="Arial" pitchFamily="34" charset="0"/>
                <a:cs typeface="Arial" pitchFamily="34" charset="0"/>
              </a:rPr>
              <a:t>қандай</a:t>
            </a:r>
            <a:r>
              <a:rPr lang="ru-RU" dirty="0">
                <a:latin typeface="Arial" pitchFamily="34" charset="0"/>
                <a:cs typeface="Arial" pitchFamily="34" charset="0"/>
              </a:rPr>
              <a:t> </a:t>
            </a:r>
            <a:r>
              <a:rPr lang="ru-RU" dirty="0" err="1">
                <a:latin typeface="Arial" pitchFamily="34" charset="0"/>
                <a:cs typeface="Arial" pitchFamily="34" charset="0"/>
              </a:rPr>
              <a:t>йўл-йўриқ</a:t>
            </a:r>
            <a:r>
              <a:rPr lang="ru-RU" dirty="0">
                <a:latin typeface="Arial" pitchFamily="34" charset="0"/>
                <a:cs typeface="Arial" pitchFamily="34" charset="0"/>
              </a:rPr>
              <a:t> </a:t>
            </a:r>
            <a:r>
              <a:rPr lang="ru-RU" dirty="0" err="1">
                <a:latin typeface="Arial" pitchFamily="34" charset="0"/>
                <a:cs typeface="Arial" pitchFamily="34" charset="0"/>
              </a:rPr>
              <a:t>кўрсатишлари</a:t>
            </a:r>
            <a:r>
              <a:rPr lang="ru-RU" dirty="0">
                <a:latin typeface="Arial" pitchFamily="34" charset="0"/>
                <a:cs typeface="Arial" pitchFamily="34" charset="0"/>
              </a:rPr>
              <a:t> </a:t>
            </a:r>
            <a:r>
              <a:rPr lang="ru-RU" dirty="0" err="1">
                <a:latin typeface="Arial" pitchFamily="34" charset="0"/>
                <a:cs typeface="Arial" pitchFamily="34" charset="0"/>
              </a:rPr>
              <a:t>керак</a:t>
            </a:r>
            <a:r>
              <a:rPr lang="ru-RU" dirty="0">
                <a:latin typeface="Arial" pitchFamily="34" charset="0"/>
                <a:cs typeface="Arial" pitchFamily="34" charset="0"/>
              </a:rPr>
              <a:t>?</a:t>
            </a:r>
          </a:p>
        </p:txBody>
      </p:sp>
    </p:spTree>
    <p:extLst>
      <p:ext uri="{BB962C8B-B14F-4D97-AF65-F5344CB8AC3E}">
        <p14:creationId xmlns:p14="http://schemas.microsoft.com/office/powerpoint/2010/main" val="3367656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589277" y="3421408"/>
            <a:ext cx="11212182" cy="45720"/>
          </a:xfrm>
          <a:prstGeom prst="rect">
            <a:avLst/>
          </a:prstGeom>
          <a:solidFill>
            <a:srgbClr val="C00000"/>
          </a:solidFill>
          <a:ln w="9525">
            <a:noFill/>
            <a:miter lim="800000"/>
            <a:headEnd/>
            <a:tailEnd/>
          </a:ln>
        </p:spPr>
        <p:txBody>
          <a:bodyPr lIns="60954" tIns="30477" rIns="60954" bIns="30477"/>
          <a:lstStyle/>
          <a:p>
            <a:endParaRPr lang="ru-RU"/>
          </a:p>
        </p:txBody>
      </p:sp>
      <p:sp>
        <p:nvSpPr>
          <p:cNvPr id="4099" name="AutoShape 3"/>
          <p:cNvSpPr>
            <a:spLocks noChangeArrowheads="1"/>
          </p:cNvSpPr>
          <p:nvPr/>
        </p:nvSpPr>
        <p:spPr bwMode="auto">
          <a:xfrm>
            <a:off x="3916901" y="965531"/>
            <a:ext cx="2163762" cy="1984375"/>
          </a:xfrm>
          <a:prstGeom prst="rect">
            <a:avLst/>
          </a:prstGeom>
          <a:solidFill>
            <a:srgbClr val="8AABCA"/>
          </a:solidFill>
          <a:ln w="9525">
            <a:noFill/>
            <a:miter lim="800000"/>
            <a:headEnd/>
            <a:tailEnd/>
          </a:ln>
        </p:spPr>
        <p:txBody>
          <a:bodyPr lIns="60954" tIns="30477" rIns="60954" bIns="30477" anchor="ctr"/>
          <a:lstStyle/>
          <a:p>
            <a:pPr algn="ctr"/>
            <a:r>
              <a:rPr lang="uz-Cyrl-UZ" sz="2000" b="1" dirty="0">
                <a:latin typeface="Arial" pitchFamily="34" charset="0"/>
                <a:cs typeface="Arial" pitchFamily="34" charset="0"/>
              </a:rPr>
              <a:t>ОКРУГ САЙЛОВ КОМИССИЯСИ</a:t>
            </a:r>
            <a:endParaRPr lang="ru-RU" sz="2000" b="1" dirty="0">
              <a:latin typeface="Arial" pitchFamily="34" charset="0"/>
              <a:cs typeface="Arial" pitchFamily="34" charset="0"/>
            </a:endParaRPr>
          </a:p>
        </p:txBody>
      </p:sp>
      <p:sp>
        <p:nvSpPr>
          <p:cNvPr id="11" name="TextBox 11"/>
          <p:cNvSpPr txBox="1"/>
          <p:nvPr/>
        </p:nvSpPr>
        <p:spPr>
          <a:xfrm>
            <a:off x="589277" y="965531"/>
            <a:ext cx="3070449" cy="2064668"/>
          </a:xfrm>
          <a:prstGeom prst="rect">
            <a:avLst/>
          </a:prstGeom>
        </p:spPr>
        <p:txBody>
          <a:bodyPr wrap="square" lIns="0" tIns="0" rIns="0" bIns="0">
            <a:spAutoFit/>
          </a:bodyPr>
          <a:lstStyle/>
          <a:p>
            <a:pPr algn="ctr">
              <a:defRPr/>
            </a:pPr>
            <a:r>
              <a:rPr lang="uz-Cyrl-UZ" sz="2000" b="1" spc="165" dirty="0">
                <a:solidFill>
                  <a:srgbClr val="C00000"/>
                </a:solidFill>
                <a:latin typeface="Arial" panose="020B0604020202020204" pitchFamily="34" charset="0"/>
                <a:cs typeface="Arial" panose="020B0604020202020204" pitchFamily="34" charset="0"/>
              </a:rPr>
              <a:t>МУДДАТИДАН ОЛДИН ОВОЗ БЕРИШГА </a:t>
            </a:r>
            <a:r>
              <a:rPr lang="en-US" sz="2000" b="1" spc="165" dirty="0">
                <a:solidFill>
                  <a:srgbClr val="C00000"/>
                </a:solidFill>
                <a:latin typeface="Arial" panose="020B0604020202020204" pitchFamily="34" charset="0"/>
                <a:cs typeface="Arial" panose="020B0604020202020204" pitchFamily="34" charset="0"/>
              </a:rPr>
              <a:t>КАМИДА</a:t>
            </a:r>
            <a:endParaRPr lang="uz-Cyrl-UZ" sz="2000" b="1" spc="165" dirty="0">
              <a:solidFill>
                <a:srgbClr val="C00000"/>
              </a:solidFill>
              <a:latin typeface="Arial" panose="020B0604020202020204" pitchFamily="34" charset="0"/>
              <a:cs typeface="Arial" panose="020B0604020202020204" pitchFamily="34" charset="0"/>
            </a:endParaRPr>
          </a:p>
          <a:p>
            <a:pPr algn="ctr">
              <a:lnSpc>
                <a:spcPts val="6666"/>
              </a:lnSpc>
              <a:defRPr/>
            </a:pPr>
            <a:r>
              <a:rPr lang="uz-Cyrl-UZ" sz="6700" b="1" spc="67" dirty="0">
                <a:solidFill>
                  <a:srgbClr val="C00000"/>
                </a:solidFill>
                <a:latin typeface="Arial" pitchFamily="34" charset="0"/>
                <a:cs typeface="Arial" pitchFamily="34" charset="0"/>
              </a:rPr>
              <a:t>3</a:t>
            </a:r>
          </a:p>
          <a:p>
            <a:pPr algn="ctr">
              <a:lnSpc>
                <a:spcPts val="2200"/>
              </a:lnSpc>
              <a:defRPr/>
            </a:pPr>
            <a:r>
              <a:rPr lang="en-US" sz="2000" b="1" spc="165" dirty="0">
                <a:solidFill>
                  <a:srgbClr val="C00000"/>
                </a:solidFill>
                <a:latin typeface="Arial" panose="020B0604020202020204" pitchFamily="34" charset="0"/>
                <a:cs typeface="Arial" panose="020B0604020202020204" pitchFamily="34" charset="0"/>
              </a:rPr>
              <a:t>КУН ҚОЛГАНИДА</a:t>
            </a:r>
          </a:p>
        </p:txBody>
      </p:sp>
      <p:sp>
        <p:nvSpPr>
          <p:cNvPr id="19" name="AutoShape 3"/>
          <p:cNvSpPr/>
          <p:nvPr/>
        </p:nvSpPr>
        <p:spPr>
          <a:xfrm>
            <a:off x="9006426" y="965531"/>
            <a:ext cx="2163762" cy="1984375"/>
          </a:xfrm>
          <a:prstGeom prst="rect">
            <a:avLst/>
          </a:prstGeom>
          <a:solidFill>
            <a:schemeClr val="accent3">
              <a:lumMod val="50000"/>
            </a:schemeClr>
          </a:solidFill>
        </p:spPr>
        <p:txBody>
          <a:bodyPr lIns="60954" tIns="30477" rIns="60954" bIns="30477" anchor="ctr"/>
          <a:lstStyle/>
          <a:p>
            <a:pPr algn="ctr">
              <a:defRPr/>
            </a:pPr>
            <a:r>
              <a:rPr lang="uz-Cyrl-UZ" sz="2000" b="1" dirty="0">
                <a:solidFill>
                  <a:schemeClr val="bg1"/>
                </a:solidFill>
                <a:latin typeface="Arial" panose="020B0604020202020204" pitchFamily="34" charset="0"/>
                <a:cs typeface="Arial" panose="020B0604020202020204" pitchFamily="34" charset="0"/>
              </a:rPr>
              <a:t>УЧАСТКА САЙЛОВ КОМИССИЯСИ</a:t>
            </a:r>
            <a:endParaRPr lang="ru-RU" sz="2000" b="1" dirty="0">
              <a:solidFill>
                <a:schemeClr val="bg1"/>
              </a:solidFill>
              <a:latin typeface="Arial" panose="020B0604020202020204" pitchFamily="34" charset="0"/>
              <a:cs typeface="Arial" panose="020B0604020202020204" pitchFamily="34" charset="0"/>
            </a:endParaRPr>
          </a:p>
        </p:txBody>
      </p:sp>
      <p:sp>
        <p:nvSpPr>
          <p:cNvPr id="20" name="AutoShape 2"/>
          <p:cNvSpPr/>
          <p:nvPr/>
        </p:nvSpPr>
        <p:spPr>
          <a:xfrm>
            <a:off x="6460075" y="1117390"/>
            <a:ext cx="2159000" cy="304800"/>
          </a:xfrm>
          <a:prstGeom prst="rightArrow">
            <a:avLst/>
          </a:prstGeom>
          <a:gradFill flip="none" rotWithShape="1">
            <a:gsLst>
              <a:gs pos="0">
                <a:schemeClr val="accent5">
                  <a:lumMod val="75000"/>
                </a:schemeClr>
              </a:gs>
              <a:gs pos="50000">
                <a:schemeClr val="accent1">
                  <a:tint val="44500"/>
                  <a:satMod val="160000"/>
                </a:schemeClr>
              </a:gs>
              <a:gs pos="100000">
                <a:schemeClr val="accent3">
                  <a:lumMod val="50000"/>
                </a:schemeClr>
              </a:gs>
            </a:gsLst>
            <a:lin ang="2700000" scaled="0"/>
            <a:tileRect/>
          </a:gradFill>
        </p:spPr>
      </p:sp>
      <p:sp>
        <p:nvSpPr>
          <p:cNvPr id="26" name="TextBox 12"/>
          <p:cNvSpPr txBox="1"/>
          <p:nvPr/>
        </p:nvSpPr>
        <p:spPr>
          <a:xfrm>
            <a:off x="6056851" y="1483056"/>
            <a:ext cx="2941637" cy="923330"/>
          </a:xfrm>
          <a:prstGeom prst="rect">
            <a:avLst/>
          </a:prstGeom>
        </p:spPr>
        <p:txBody>
          <a:bodyPr lIns="0" tIns="0" rIns="0" bIns="0">
            <a:spAutoFit/>
          </a:bodyPr>
          <a:lstStyle/>
          <a:p>
            <a:pPr algn="ctr">
              <a:defRPr/>
            </a:pPr>
            <a:r>
              <a:rPr lang="uz-Cyrl-UZ" sz="2000" b="1" spc="-19" dirty="0">
                <a:latin typeface="Arial" panose="020B0604020202020204" pitchFamily="34" charset="0"/>
                <a:cs typeface="Arial" panose="020B0604020202020204" pitchFamily="34" charset="0"/>
              </a:rPr>
              <a:t>Сайлов бюллетенларининг</a:t>
            </a:r>
          </a:p>
          <a:p>
            <a:pPr algn="ctr">
              <a:defRPr/>
            </a:pPr>
            <a:r>
              <a:rPr lang="uz-Cyrl-UZ" sz="2000" b="1" spc="-19" dirty="0">
                <a:solidFill>
                  <a:srgbClr val="C00000"/>
                </a:solidFill>
                <a:latin typeface="Arial" panose="020B0604020202020204" pitchFamily="34" charset="0"/>
                <a:cs typeface="Arial" panose="020B0604020202020204" pitchFamily="34" charset="0"/>
              </a:rPr>
              <a:t>5%</a:t>
            </a:r>
            <a:r>
              <a:rPr lang="uz-Cyrl-UZ" sz="2000" b="1" spc="-19" dirty="0">
                <a:solidFill>
                  <a:srgbClr val="FF0000"/>
                </a:solidFill>
                <a:latin typeface="Arial" panose="020B0604020202020204" pitchFamily="34" charset="0"/>
                <a:cs typeface="Arial" panose="020B0604020202020204" pitchFamily="34" charset="0"/>
              </a:rPr>
              <a:t> </a:t>
            </a:r>
            <a:r>
              <a:rPr lang="uz-Cyrl-UZ" sz="2000" b="1" spc="-19" dirty="0">
                <a:latin typeface="Arial" panose="020B0604020202020204" pitchFamily="34" charset="0"/>
                <a:cs typeface="Arial" panose="020B0604020202020204" pitchFamily="34" charset="0"/>
              </a:rPr>
              <a:t>қисми</a:t>
            </a:r>
            <a:endParaRPr lang="en-US" sz="2000" b="1" spc="-19" dirty="0">
              <a:latin typeface="Arial" panose="020B0604020202020204" pitchFamily="34" charset="0"/>
              <a:cs typeface="Arial" panose="020B0604020202020204" pitchFamily="34" charset="0"/>
            </a:endParaRPr>
          </a:p>
        </p:txBody>
      </p:sp>
      <p:sp>
        <p:nvSpPr>
          <p:cNvPr id="18" name="AutoShape 3"/>
          <p:cNvSpPr>
            <a:spLocks noChangeArrowheads="1"/>
          </p:cNvSpPr>
          <p:nvPr/>
        </p:nvSpPr>
        <p:spPr bwMode="auto">
          <a:xfrm>
            <a:off x="3916901" y="3835731"/>
            <a:ext cx="2163762" cy="1984375"/>
          </a:xfrm>
          <a:prstGeom prst="rect">
            <a:avLst/>
          </a:prstGeom>
          <a:solidFill>
            <a:srgbClr val="8AABCA"/>
          </a:solidFill>
          <a:ln w="9525">
            <a:noFill/>
            <a:miter lim="800000"/>
            <a:headEnd/>
            <a:tailEnd/>
          </a:ln>
        </p:spPr>
        <p:txBody>
          <a:bodyPr lIns="60954" tIns="30477" rIns="60954" bIns="30477" anchor="ctr"/>
          <a:lstStyle/>
          <a:p>
            <a:pPr algn="ctr"/>
            <a:r>
              <a:rPr lang="uz-Cyrl-UZ" sz="2000" b="1" dirty="0">
                <a:latin typeface="Arial" pitchFamily="34" charset="0"/>
                <a:cs typeface="Arial" pitchFamily="34" charset="0"/>
              </a:rPr>
              <a:t>ОКРУГ САЙЛОВ КОМИССИЯСИ</a:t>
            </a:r>
            <a:endParaRPr lang="ru-RU" sz="2000" b="1" dirty="0">
              <a:latin typeface="Arial" pitchFamily="34" charset="0"/>
              <a:cs typeface="Arial" pitchFamily="34" charset="0"/>
            </a:endParaRPr>
          </a:p>
        </p:txBody>
      </p:sp>
      <p:sp>
        <p:nvSpPr>
          <p:cNvPr id="21" name="TextBox 11"/>
          <p:cNvSpPr txBox="1"/>
          <p:nvPr/>
        </p:nvSpPr>
        <p:spPr>
          <a:xfrm>
            <a:off x="589277" y="3835731"/>
            <a:ext cx="3070449" cy="1782539"/>
          </a:xfrm>
          <a:prstGeom prst="rect">
            <a:avLst/>
          </a:prstGeom>
        </p:spPr>
        <p:txBody>
          <a:bodyPr wrap="square" lIns="0" tIns="0" rIns="0" bIns="0">
            <a:spAutoFit/>
          </a:bodyPr>
          <a:lstStyle/>
          <a:p>
            <a:pPr algn="ctr">
              <a:defRPr/>
            </a:pPr>
            <a:r>
              <a:rPr lang="uz-Cyrl-UZ" sz="2000" b="1" spc="165" dirty="0">
                <a:solidFill>
                  <a:srgbClr val="C00000"/>
                </a:solidFill>
                <a:latin typeface="Arial" panose="020B0604020202020204" pitchFamily="34" charset="0"/>
                <a:cs typeface="Arial" panose="020B0604020202020204" pitchFamily="34" charset="0"/>
              </a:rPr>
              <a:t>САЙЛОВ </a:t>
            </a:r>
            <a:endParaRPr lang="uz-Cyrl-UZ" sz="2000" b="1" spc="165" dirty="0" smtClean="0">
              <a:solidFill>
                <a:srgbClr val="C00000"/>
              </a:solidFill>
              <a:latin typeface="Arial" panose="020B0604020202020204" pitchFamily="34" charset="0"/>
              <a:cs typeface="Arial" panose="020B0604020202020204" pitchFamily="34" charset="0"/>
            </a:endParaRPr>
          </a:p>
          <a:p>
            <a:pPr algn="ctr">
              <a:defRPr/>
            </a:pPr>
            <a:r>
              <a:rPr lang="uz-Cyrl-UZ" sz="2000" b="1" spc="165" dirty="0" smtClean="0">
                <a:solidFill>
                  <a:srgbClr val="C00000"/>
                </a:solidFill>
                <a:latin typeface="Arial" panose="020B0604020202020204" pitchFamily="34" charset="0"/>
                <a:cs typeface="Arial" panose="020B0604020202020204" pitchFamily="34" charset="0"/>
              </a:rPr>
              <a:t>КУНИГА </a:t>
            </a:r>
            <a:r>
              <a:rPr lang="en-US" sz="2000" b="1" spc="165" dirty="0" smtClean="0">
                <a:solidFill>
                  <a:srgbClr val="C00000"/>
                </a:solidFill>
                <a:latin typeface="Arial" panose="020B0604020202020204" pitchFamily="34" charset="0"/>
                <a:cs typeface="Arial" panose="020B0604020202020204" pitchFamily="34" charset="0"/>
              </a:rPr>
              <a:t>КАМИДА</a:t>
            </a:r>
            <a:endParaRPr lang="uz-Cyrl-UZ" sz="2000" b="1" spc="165" dirty="0">
              <a:solidFill>
                <a:srgbClr val="C00000"/>
              </a:solidFill>
              <a:latin typeface="Arial" panose="020B0604020202020204" pitchFamily="34" charset="0"/>
              <a:cs typeface="Arial" panose="020B0604020202020204" pitchFamily="34" charset="0"/>
            </a:endParaRPr>
          </a:p>
          <a:p>
            <a:pPr algn="ctr">
              <a:lnSpc>
                <a:spcPts val="6666"/>
              </a:lnSpc>
              <a:defRPr/>
            </a:pPr>
            <a:r>
              <a:rPr lang="uz-Cyrl-UZ" sz="6700" b="1" spc="67" dirty="0">
                <a:solidFill>
                  <a:srgbClr val="C00000"/>
                </a:solidFill>
                <a:latin typeface="Arial" pitchFamily="34" charset="0"/>
                <a:cs typeface="Arial" pitchFamily="34" charset="0"/>
              </a:rPr>
              <a:t>3</a:t>
            </a:r>
          </a:p>
          <a:p>
            <a:pPr algn="ctr">
              <a:defRPr/>
            </a:pPr>
            <a:r>
              <a:rPr lang="en-US" sz="2000" b="1" spc="165" dirty="0">
                <a:solidFill>
                  <a:srgbClr val="C00000"/>
                </a:solidFill>
                <a:latin typeface="Arial" panose="020B0604020202020204" pitchFamily="34" charset="0"/>
                <a:cs typeface="Arial" panose="020B0604020202020204" pitchFamily="34" charset="0"/>
              </a:rPr>
              <a:t>КУН ҚОЛГАНИДА</a:t>
            </a:r>
          </a:p>
        </p:txBody>
      </p:sp>
      <p:sp>
        <p:nvSpPr>
          <p:cNvPr id="23" name="AutoShape 3"/>
          <p:cNvSpPr/>
          <p:nvPr/>
        </p:nvSpPr>
        <p:spPr>
          <a:xfrm>
            <a:off x="9006426" y="3835731"/>
            <a:ext cx="2163762" cy="1984375"/>
          </a:xfrm>
          <a:prstGeom prst="rect">
            <a:avLst/>
          </a:prstGeom>
          <a:solidFill>
            <a:schemeClr val="accent3">
              <a:lumMod val="50000"/>
            </a:schemeClr>
          </a:solidFill>
        </p:spPr>
        <p:txBody>
          <a:bodyPr lIns="60954" tIns="30477" rIns="60954" bIns="30477" anchor="ctr"/>
          <a:lstStyle/>
          <a:p>
            <a:pPr algn="ctr">
              <a:defRPr/>
            </a:pPr>
            <a:r>
              <a:rPr lang="uz-Cyrl-UZ" sz="2000" b="1" dirty="0">
                <a:solidFill>
                  <a:schemeClr val="bg1"/>
                </a:solidFill>
                <a:latin typeface="Arial" panose="020B0604020202020204" pitchFamily="34" charset="0"/>
                <a:cs typeface="Arial" panose="020B0604020202020204" pitchFamily="34" charset="0"/>
              </a:rPr>
              <a:t>УЧАСТКА САЙЛОВ КОМИССИЯСИ</a:t>
            </a:r>
            <a:endParaRPr lang="ru-RU" sz="2000" b="1" dirty="0">
              <a:solidFill>
                <a:schemeClr val="bg1"/>
              </a:solidFill>
              <a:latin typeface="Arial" panose="020B0604020202020204" pitchFamily="34" charset="0"/>
              <a:cs typeface="Arial" panose="020B0604020202020204" pitchFamily="34" charset="0"/>
            </a:endParaRPr>
          </a:p>
        </p:txBody>
      </p:sp>
      <p:sp>
        <p:nvSpPr>
          <p:cNvPr id="25" name="AutoShape 2"/>
          <p:cNvSpPr/>
          <p:nvPr/>
        </p:nvSpPr>
        <p:spPr>
          <a:xfrm>
            <a:off x="6460075" y="3987590"/>
            <a:ext cx="2159000" cy="304800"/>
          </a:xfrm>
          <a:prstGeom prst="rightArrow">
            <a:avLst/>
          </a:prstGeom>
          <a:gradFill flip="none" rotWithShape="1">
            <a:gsLst>
              <a:gs pos="0">
                <a:schemeClr val="accent5">
                  <a:lumMod val="75000"/>
                </a:schemeClr>
              </a:gs>
              <a:gs pos="50000">
                <a:schemeClr val="accent1">
                  <a:tint val="44500"/>
                  <a:satMod val="160000"/>
                </a:schemeClr>
              </a:gs>
              <a:gs pos="100000">
                <a:schemeClr val="accent3">
                  <a:lumMod val="50000"/>
                </a:schemeClr>
              </a:gs>
            </a:gsLst>
            <a:lin ang="2700000" scaled="0"/>
            <a:tileRect/>
          </a:gradFill>
        </p:spPr>
      </p:sp>
      <p:sp>
        <p:nvSpPr>
          <p:cNvPr id="28" name="TextBox 12"/>
          <p:cNvSpPr txBox="1"/>
          <p:nvPr/>
        </p:nvSpPr>
        <p:spPr>
          <a:xfrm>
            <a:off x="6056851" y="4353256"/>
            <a:ext cx="2941637" cy="923330"/>
          </a:xfrm>
          <a:prstGeom prst="rect">
            <a:avLst/>
          </a:prstGeom>
        </p:spPr>
        <p:txBody>
          <a:bodyPr lIns="0" tIns="0" rIns="0" bIns="0">
            <a:spAutoFit/>
          </a:bodyPr>
          <a:lstStyle/>
          <a:p>
            <a:pPr algn="ctr">
              <a:defRPr/>
            </a:pPr>
            <a:r>
              <a:rPr lang="uz-Cyrl-UZ" sz="2000" b="1" spc="-19" dirty="0">
                <a:latin typeface="Arial" panose="020B0604020202020204" pitchFamily="34" charset="0"/>
                <a:cs typeface="Arial" panose="020B0604020202020204" pitchFamily="34" charset="0"/>
              </a:rPr>
              <a:t>Сайлов бюллетенларининг</a:t>
            </a:r>
          </a:p>
          <a:p>
            <a:pPr algn="ctr">
              <a:defRPr/>
            </a:pPr>
            <a:r>
              <a:rPr lang="uz-Cyrl-UZ" sz="2000" b="1" spc="-19" dirty="0" smtClean="0">
                <a:solidFill>
                  <a:srgbClr val="C00000"/>
                </a:solidFill>
                <a:latin typeface="Arial" panose="020B0604020202020204" pitchFamily="34" charset="0"/>
                <a:cs typeface="Arial" panose="020B0604020202020204" pitchFamily="34" charset="0"/>
              </a:rPr>
              <a:t>95,5%</a:t>
            </a:r>
            <a:r>
              <a:rPr lang="uz-Cyrl-UZ" sz="2000" b="1" spc="-19" dirty="0" smtClean="0">
                <a:solidFill>
                  <a:srgbClr val="FF0000"/>
                </a:solidFill>
                <a:latin typeface="Arial" panose="020B0604020202020204" pitchFamily="34" charset="0"/>
                <a:cs typeface="Arial" panose="020B0604020202020204" pitchFamily="34" charset="0"/>
              </a:rPr>
              <a:t> </a:t>
            </a:r>
            <a:r>
              <a:rPr lang="uz-Cyrl-UZ" sz="2000" b="1" spc="-19" dirty="0">
                <a:latin typeface="Arial" panose="020B0604020202020204" pitchFamily="34" charset="0"/>
                <a:cs typeface="Arial" panose="020B0604020202020204" pitchFamily="34" charset="0"/>
              </a:rPr>
              <a:t>қисми</a:t>
            </a:r>
            <a:endParaRPr lang="en-US" sz="2000" b="1" spc="-19"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912</TotalTime>
  <Words>1086</Words>
  <Application>Microsoft Office PowerPoint</Application>
  <PresentationFormat>Широкоэкранный</PresentationFormat>
  <Paragraphs>133</Paragraphs>
  <Slides>15</Slides>
  <Notes>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15</vt:i4>
      </vt:variant>
    </vt:vector>
  </HeadingPairs>
  <TitlesOfParts>
    <vt:vector size="23" baseType="lpstr">
      <vt:lpstr>Arial</vt:lpstr>
      <vt:lpstr>Calibri</vt:lpstr>
      <vt:lpstr>Calibri Light</vt:lpstr>
      <vt:lpstr>Fira Sans Extra Condensed</vt:lpstr>
      <vt:lpstr>Fira Sans Extra Condensed Medium</vt:lpstr>
      <vt:lpstr>Roboto</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TDxM</dc:creator>
  <cp:lastModifiedBy>Asus</cp:lastModifiedBy>
  <cp:revision>370</cp:revision>
  <cp:lastPrinted>2021-04-09T15:19:26Z</cp:lastPrinted>
  <dcterms:created xsi:type="dcterms:W3CDTF">2021-04-09T10:02:24Z</dcterms:created>
  <dcterms:modified xsi:type="dcterms:W3CDTF">2021-05-18T06:49:54Z</dcterms:modified>
</cp:coreProperties>
</file>